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2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6" r:id="rId1"/>
  </p:sldMasterIdLst>
  <p:notesMasterIdLst>
    <p:notesMasterId r:id="rId16"/>
  </p:notesMasterIdLst>
  <p:sldIdLst>
    <p:sldId id="256" r:id="rId2"/>
    <p:sldId id="258" r:id="rId3"/>
    <p:sldId id="259" r:id="rId4"/>
    <p:sldId id="257" r:id="rId5"/>
    <p:sldId id="260" r:id="rId6"/>
    <p:sldId id="264" r:id="rId7"/>
    <p:sldId id="267" r:id="rId8"/>
    <p:sldId id="261" r:id="rId9"/>
    <p:sldId id="262" r:id="rId10"/>
    <p:sldId id="270" r:id="rId11"/>
    <p:sldId id="265" r:id="rId12"/>
    <p:sldId id="266" r:id="rId13"/>
    <p:sldId id="269" r:id="rId14"/>
    <p:sldId id="268" r:id="rId15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61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90"/>
  </p:normalViewPr>
  <p:slideViewPr>
    <p:cSldViewPr snapToGrid="0" snapToObjects="1">
      <p:cViewPr varScale="1">
        <p:scale>
          <a:sx n="80" d="100"/>
          <a:sy n="80" d="100"/>
        </p:scale>
        <p:origin x="354" y="90"/>
      </p:cViewPr>
      <p:guideLst>
        <p:guide orient="horz" pos="2160"/>
        <p:guide pos="261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&#1044;&#1080;&#1072;&#1075;&#1088;&#1072;&#1084;&#1084;&#1072;%202%20&#1074;%20Microsoft%20PowerPoint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&#1044;&#1080;&#1072;&#1075;&#1088;&#1072;&#1084;&#1084;&#1072;%203%20&#1074;%20Microsoft%20PowerPoint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&#1044;&#1080;&#1072;&#1075;&#1088;&#1072;&#1084;&#1084;&#1072;%204%20&#1074;%20Microsoft%20PowerPoint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&#1044;&#1080;&#1072;&#1075;&#1088;&#1072;&#1084;&#1084;&#1072;%20&#1074;%20Microsoft%20PowerPoint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r\AppData\Local\Microsoft\Windows\INetCache\Content.Outlook\0X6HY8UK\&#1089;&#1090;&#1088;&#1091;&#1082;&#1090;&#1091;&#1088;&#1072;%20&#1101;&#1082;&#1089;&#1087;&#1086;&#1088;&#1090;&#1072;_&#1056;&#1050;.xls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r\AppData\Local\Microsoft\Windows\INetCache\Content.Outlook\0X6HY8UK\&#1089;&#1090;&#1088;&#1091;&#1082;&#1090;&#1091;&#1088;&#1072;%20&#1101;&#1082;&#1089;&#1087;&#1086;&#1088;&#1090;&#1072;_&#1056;&#1050;.xls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071741032370946E-2"/>
          <c:y val="0.22666195399444836"/>
          <c:w val="0.88337270341207363"/>
          <c:h val="0.56476561225539534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4"/>
              <c:layout>
                <c:manualLayout>
                  <c:x val="-2.1084132828708686E-3"/>
                  <c:y val="6.33697751121445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5C8-4117-B5CC-0CF5265EE929}"/>
                </c:ext>
              </c:extLst>
            </c:dLbl>
            <c:spPr>
              <a:noFill/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b" anchorCtr="0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'[Диаграмма 2 в Microsoft PowerPoint]Лист4'!$C$5:$G$5</c:f>
              <c:numCache>
                <c:formatCode>General</c:formatCode>
                <c:ptCount val="5"/>
                <c:pt idx="0">
                  <c:v>55.9</c:v>
                </c:pt>
                <c:pt idx="1">
                  <c:v>74.8</c:v>
                </c:pt>
                <c:pt idx="2">
                  <c:v>51.1</c:v>
                </c:pt>
                <c:pt idx="3">
                  <c:v>70</c:v>
                </c:pt>
                <c:pt idx="4">
                  <c:v>162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70-BF4E-803B-DEABEB7C9A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6063488"/>
        <c:axId val="76065024"/>
      </c:barChart>
      <c:catAx>
        <c:axId val="76063488"/>
        <c:scaling>
          <c:orientation val="minMax"/>
        </c:scaling>
        <c:delete val="1"/>
        <c:axPos val="b"/>
        <c:majorTickMark val="none"/>
        <c:minorTickMark val="none"/>
        <c:tickLblPos val="none"/>
        <c:crossAx val="76065024"/>
        <c:crosses val="autoZero"/>
        <c:auto val="1"/>
        <c:lblAlgn val="ctr"/>
        <c:lblOffset val="100"/>
        <c:noMultiLvlLbl val="0"/>
      </c:catAx>
      <c:valAx>
        <c:axId val="76065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6063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14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Количество предприятий хим. промышленности в разбивке (с частные и с участием иностранных компаний, ед.)</a:t>
            </a:r>
            <a:endParaRPr lang="x-none" sz="11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1319975630758339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всего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'[Диаграмма 3 в Microsoft PowerPoint]Лист9'!$B$2:$B$6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'[Диаграмма 3 в Microsoft PowerPoint]Лист9'!$C$2:$C$6</c:f>
              <c:numCache>
                <c:formatCode>General</c:formatCode>
                <c:ptCount val="5"/>
                <c:pt idx="0">
                  <c:v>795</c:v>
                </c:pt>
                <c:pt idx="1">
                  <c:v>882</c:v>
                </c:pt>
                <c:pt idx="2">
                  <c:v>941</c:v>
                </c:pt>
                <c:pt idx="3">
                  <c:v>992</c:v>
                </c:pt>
                <c:pt idx="4">
                  <c:v>1027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C2-B347-8528-0E2296230C9E}"/>
            </c:ext>
          </c:extLst>
        </c:ser>
        <c:ser>
          <c:idx val="1"/>
          <c:order val="1"/>
          <c:tx>
            <c:v>частные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b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'[Диаграмма 3 в Microsoft PowerPoint]Лист9'!$B$2:$B$6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'[Диаграмма 3 в Microsoft PowerPoint]Лист9'!$D$2:$D$6</c:f>
              <c:numCache>
                <c:formatCode>General</c:formatCode>
                <c:ptCount val="5"/>
                <c:pt idx="0">
                  <c:v>729</c:v>
                </c:pt>
                <c:pt idx="1">
                  <c:v>813</c:v>
                </c:pt>
                <c:pt idx="2">
                  <c:v>852</c:v>
                </c:pt>
                <c:pt idx="3">
                  <c:v>895</c:v>
                </c:pt>
                <c:pt idx="4">
                  <c:v>928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FC2-B347-8528-0E2296230C9E}"/>
            </c:ext>
          </c:extLst>
        </c:ser>
        <c:ser>
          <c:idx val="2"/>
          <c:order val="2"/>
          <c:tx>
            <c:v>иностранные</c:v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'[Диаграмма 3 в Microsoft PowerPoint]Лист9'!$B$2:$B$6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'[Диаграмма 3 в Microsoft PowerPoint]Лист9'!$E$2:$E$6</c:f>
              <c:numCache>
                <c:formatCode>General</c:formatCode>
                <c:ptCount val="5"/>
                <c:pt idx="0">
                  <c:v>65</c:v>
                </c:pt>
                <c:pt idx="1">
                  <c:v>68</c:v>
                </c:pt>
                <c:pt idx="2">
                  <c:v>88</c:v>
                </c:pt>
                <c:pt idx="3">
                  <c:v>96</c:v>
                </c:pt>
                <c:pt idx="4">
                  <c:v>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FC2-B347-8528-0E2296230C9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6387072"/>
        <c:axId val="76388608"/>
      </c:barChart>
      <c:catAx>
        <c:axId val="76387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6388608"/>
        <c:crosses val="autoZero"/>
        <c:auto val="1"/>
        <c:lblAlgn val="ctr"/>
        <c:lblOffset val="100"/>
        <c:noMultiLvlLbl val="0"/>
      </c:catAx>
      <c:valAx>
        <c:axId val="76388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6387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Занятость населения в химической промышленности (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тыс.чел</a:t>
            </a:r>
            <a:r>
              <a:rPr lang="ru-RU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x-none" b="1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15280120880873413"/>
          <c:y val="2.693603645767790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7463096464126332E-3"/>
                  <c:y val="0.21848118460116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D4B-4A89-998E-BF6C3406ABF6}"/>
                </c:ext>
              </c:extLst>
            </c:dLbl>
            <c:dLbl>
              <c:idx val="1"/>
              <c:layout>
                <c:manualLayout>
                  <c:x val="1.3731548232063165E-2"/>
                  <c:y val="0.239431435179359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D4B-4A89-998E-BF6C3406ABF6}"/>
                </c:ext>
              </c:extLst>
            </c:dLbl>
            <c:dLbl>
              <c:idx val="2"/>
              <c:layout>
                <c:manualLayout>
                  <c:x val="5.4926192928252664E-3"/>
                  <c:y val="0.194538041083229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D4B-4A89-998E-BF6C3406ABF6}"/>
                </c:ext>
              </c:extLst>
            </c:dLbl>
            <c:dLbl>
              <c:idx val="3"/>
              <c:layout>
                <c:manualLayout>
                  <c:x val="1.3731548232063166E-3"/>
                  <c:y val="0.1795735763845192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D4B-4A89-998E-BF6C3406ABF6}"/>
                </c:ext>
              </c:extLst>
            </c:dLbl>
            <c:dLbl>
              <c:idx val="4"/>
              <c:layout>
                <c:manualLayout>
                  <c:x val="6.865774116031482E-3"/>
                  <c:y val="0.3202395445523927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9D4B-4A89-998E-BF6C3406ABF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'[Диаграмма 4 в Microsoft PowerPoint]Лист6'!$D$5:$H$5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'[Диаграмма 4 в Microsoft PowerPoint]Лист6'!$D$6:$H$6</c:f>
              <c:numCache>
                <c:formatCode>General</c:formatCode>
                <c:ptCount val="5"/>
                <c:pt idx="0">
                  <c:v>16.630000000000024</c:v>
                </c:pt>
                <c:pt idx="1">
                  <c:v>16.670000000000005</c:v>
                </c:pt>
                <c:pt idx="2">
                  <c:v>16.32</c:v>
                </c:pt>
                <c:pt idx="3">
                  <c:v>16.29</c:v>
                </c:pt>
                <c:pt idx="4">
                  <c:v>16.89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55-EB40-BD42-B0EC078A61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7593984"/>
        <c:axId val="97603968"/>
        <c:axId val="0"/>
      </c:bar3DChart>
      <c:catAx>
        <c:axId val="97593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7603968"/>
        <c:crosses val="autoZero"/>
        <c:auto val="1"/>
        <c:lblAlgn val="ctr"/>
        <c:lblOffset val="100"/>
        <c:noMultiLvlLbl val="0"/>
      </c:catAx>
      <c:valAx>
        <c:axId val="97603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7593984"/>
        <c:crosses val="autoZero"/>
        <c:crossBetween val="between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181460108590333"/>
          <c:y val="3.6645297961726012E-2"/>
          <c:w val="0.88439335457399415"/>
          <c:h val="0.82809256339086124"/>
        </c:manualLayout>
      </c:layout>
      <c:bar3D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'[Диаграмма в Microsoft PowerPoint]Лист8'!$E$11:$I$11</c:f>
              <c:numCache>
                <c:formatCode>#,##0</c:formatCode>
                <c:ptCount val="5"/>
                <c:pt idx="0">
                  <c:v>241588</c:v>
                </c:pt>
                <c:pt idx="1">
                  <c:v>284551</c:v>
                </c:pt>
                <c:pt idx="2">
                  <c:v>333328</c:v>
                </c:pt>
                <c:pt idx="3">
                  <c:v>401141</c:v>
                </c:pt>
                <c:pt idx="4">
                  <c:v>466165.68199999986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01-3749-A494-F2162F3318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7647232"/>
        <c:axId val="98255232"/>
        <c:axId val="0"/>
      </c:bar3DChart>
      <c:catAx>
        <c:axId val="97647232"/>
        <c:scaling>
          <c:orientation val="minMax"/>
        </c:scaling>
        <c:delete val="1"/>
        <c:axPos val="b"/>
        <c:majorTickMark val="none"/>
        <c:minorTickMark val="none"/>
        <c:tickLblPos val="none"/>
        <c:crossAx val="98255232"/>
        <c:crosses val="autoZero"/>
        <c:auto val="1"/>
        <c:lblAlgn val="ctr"/>
        <c:lblOffset val="100"/>
        <c:noMultiLvlLbl val="0"/>
      </c:catAx>
      <c:valAx>
        <c:axId val="98255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7647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Лист1!$G$5:$G$20</c:f>
              <c:strCache>
                <c:ptCount val="16"/>
                <c:pt idx="0">
                  <c:v>Жамбылская</c:v>
                </c:pt>
                <c:pt idx="1">
                  <c:v>Карагандинская</c:v>
                </c:pt>
                <c:pt idx="2">
                  <c:v>Актюбинская</c:v>
                </c:pt>
                <c:pt idx="3">
                  <c:v>Павлодарская</c:v>
                </c:pt>
                <c:pt idx="4">
                  <c:v>Атырауская</c:v>
                </c:pt>
                <c:pt idx="5">
                  <c:v>Восточно-Казахстанская</c:v>
                </c:pt>
                <c:pt idx="6">
                  <c:v>Мангистауская</c:v>
                </c:pt>
                <c:pt idx="7">
                  <c:v>Акмолинская</c:v>
                </c:pt>
                <c:pt idx="8">
                  <c:v>Алматинская</c:v>
                </c:pt>
                <c:pt idx="9">
                  <c:v>Кызылординская</c:v>
                </c:pt>
                <c:pt idx="10">
                  <c:v>г. Алматы</c:v>
                </c:pt>
                <c:pt idx="11">
                  <c:v>г.Шымкент</c:v>
                </c:pt>
                <c:pt idx="12">
                  <c:v>Западно-Казахстанская</c:v>
                </c:pt>
                <c:pt idx="13">
                  <c:v>Костанайская</c:v>
                </c:pt>
                <c:pt idx="14">
                  <c:v>г. Нур-Султан</c:v>
                </c:pt>
                <c:pt idx="15">
                  <c:v>Туркестанская</c:v>
                </c:pt>
              </c:strCache>
            </c:strRef>
          </c:cat>
          <c:val>
            <c:numRef>
              <c:f>Лист1!$F$5:$F$20</c:f>
              <c:numCache>
                <c:formatCode>#,##0</c:formatCode>
                <c:ptCount val="16"/>
                <c:pt idx="0">
                  <c:v>161597229</c:v>
                </c:pt>
                <c:pt idx="1">
                  <c:v>56578113</c:v>
                </c:pt>
                <c:pt idx="2">
                  <c:v>48077472</c:v>
                </c:pt>
                <c:pt idx="3">
                  <c:v>38049005</c:v>
                </c:pt>
                <c:pt idx="4">
                  <c:v>36828981</c:v>
                </c:pt>
                <c:pt idx="5">
                  <c:v>29621749</c:v>
                </c:pt>
                <c:pt idx="6">
                  <c:v>25297916</c:v>
                </c:pt>
                <c:pt idx="7">
                  <c:v>17763307</c:v>
                </c:pt>
                <c:pt idx="8">
                  <c:v>15233587</c:v>
                </c:pt>
                <c:pt idx="9">
                  <c:v>10401053</c:v>
                </c:pt>
                <c:pt idx="10">
                  <c:v>8498930</c:v>
                </c:pt>
                <c:pt idx="11">
                  <c:v>7972597</c:v>
                </c:pt>
                <c:pt idx="12">
                  <c:v>3862361</c:v>
                </c:pt>
                <c:pt idx="13">
                  <c:v>3701177</c:v>
                </c:pt>
                <c:pt idx="14">
                  <c:v>1001194</c:v>
                </c:pt>
                <c:pt idx="15">
                  <c:v>597135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A8-43CA-BEA6-BAAF30F53DA7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Лист1!$G$5:$G$20</c:f>
              <c:strCache>
                <c:ptCount val="16"/>
                <c:pt idx="0">
                  <c:v>Жамбылская</c:v>
                </c:pt>
                <c:pt idx="1">
                  <c:v>Карагандинская</c:v>
                </c:pt>
                <c:pt idx="2">
                  <c:v>Актюбинская</c:v>
                </c:pt>
                <c:pt idx="3">
                  <c:v>Павлодарская</c:v>
                </c:pt>
                <c:pt idx="4">
                  <c:v>Атырауская</c:v>
                </c:pt>
                <c:pt idx="5">
                  <c:v>Восточно-Казахстанская</c:v>
                </c:pt>
                <c:pt idx="6">
                  <c:v>Мангистауская</c:v>
                </c:pt>
                <c:pt idx="7">
                  <c:v>Акмолинская</c:v>
                </c:pt>
                <c:pt idx="8">
                  <c:v>Алматинская</c:v>
                </c:pt>
                <c:pt idx="9">
                  <c:v>Кызылординская</c:v>
                </c:pt>
                <c:pt idx="10">
                  <c:v>г. Алматы</c:v>
                </c:pt>
                <c:pt idx="11">
                  <c:v>г.Шымкент</c:v>
                </c:pt>
                <c:pt idx="12">
                  <c:v>Западно-Казахстанская</c:v>
                </c:pt>
                <c:pt idx="13">
                  <c:v>Костанайская</c:v>
                </c:pt>
                <c:pt idx="14">
                  <c:v>г. Нур-Султан</c:v>
                </c:pt>
                <c:pt idx="15">
                  <c:v>Туркестанская</c:v>
                </c:pt>
              </c:strCache>
            </c:strRef>
          </c:cat>
          <c:val>
            <c:numRef>
              <c:f>Лист1!$G$5:$G$20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3A8-43CA-BEA6-BAAF30F53DA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76051992"/>
        <c:axId val="476046744"/>
      </c:barChart>
      <c:catAx>
        <c:axId val="4760519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76046744"/>
        <c:crosses val="autoZero"/>
        <c:auto val="1"/>
        <c:lblAlgn val="ctr"/>
        <c:lblOffset val="100"/>
        <c:noMultiLvlLbl val="0"/>
      </c:catAx>
      <c:valAx>
        <c:axId val="4760467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760519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Импорт </a:t>
            </a:r>
            <a:r>
              <a:rPr lang="ru-RU" sz="1400" b="0" i="0" u="none" strike="noStrike" baseline="0">
                <a:effectLst/>
              </a:rPr>
              <a:t>(тыс. долларов США)</a:t>
            </a:r>
            <a:endParaRPr lang="ru-RU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'122019'!$P$5:$P$6</c:f>
              <c:strCache>
                <c:ptCount val="2"/>
                <c:pt idx="0">
                  <c:v>импорт</c:v>
                </c:pt>
                <c:pt idx="1">
                  <c:v>всего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'122019'!$L$7:$L$23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'122019'!$P$7:$P$23</c:f>
              <c:numCache>
                <c:formatCode>#,##0.0</c:formatCode>
                <c:ptCount val="5"/>
                <c:pt idx="0">
                  <c:v>4548539.4000000004</c:v>
                </c:pt>
                <c:pt idx="1">
                  <c:v>4050080.4</c:v>
                </c:pt>
                <c:pt idx="2">
                  <c:v>4915278.3</c:v>
                </c:pt>
                <c:pt idx="3">
                  <c:v>5201231.4000000004</c:v>
                </c:pt>
                <c:pt idx="4">
                  <c:v>5431800.7999999998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7A-40D4-B23D-E79D67878773}"/>
            </c:ext>
          </c:extLst>
        </c:ser>
        <c:ser>
          <c:idx val="1"/>
          <c:order val="1"/>
          <c:tx>
            <c:strRef>
              <c:f>'122019'!$Q$5:$Q$6</c:f>
              <c:strCache>
                <c:ptCount val="2"/>
                <c:pt idx="0">
                  <c:v>импорт</c:v>
                </c:pt>
                <c:pt idx="1">
                  <c:v>снг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'122019'!$L$7:$L$23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'122019'!$Q$7:$Q$23</c:f>
              <c:numCache>
                <c:formatCode>#,##0.0</c:formatCode>
                <c:ptCount val="5"/>
                <c:pt idx="0">
                  <c:v>1704380.1</c:v>
                </c:pt>
                <c:pt idx="1">
                  <c:v>1732019</c:v>
                </c:pt>
                <c:pt idx="2">
                  <c:v>2109671.6</c:v>
                </c:pt>
                <c:pt idx="3">
                  <c:v>2238733.7999999998</c:v>
                </c:pt>
                <c:pt idx="4">
                  <c:v>2370148.7999999998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B7A-40D4-B23D-E79D67878773}"/>
            </c:ext>
          </c:extLst>
        </c:ser>
        <c:ser>
          <c:idx val="2"/>
          <c:order val="2"/>
          <c:tx>
            <c:strRef>
              <c:f>'122019'!$R$5:$R$6</c:f>
              <c:strCache>
                <c:ptCount val="2"/>
                <c:pt idx="0">
                  <c:v>импорт</c:v>
                </c:pt>
                <c:pt idx="1">
                  <c:v>остальные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'122019'!$L$7:$L$23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'122019'!$R$7:$R$23</c:f>
              <c:numCache>
                <c:formatCode>#,##0.0</c:formatCode>
                <c:ptCount val="5"/>
                <c:pt idx="0">
                  <c:v>2844159.3</c:v>
                </c:pt>
                <c:pt idx="1">
                  <c:v>2318061.4</c:v>
                </c:pt>
                <c:pt idx="2">
                  <c:v>2805606.7</c:v>
                </c:pt>
                <c:pt idx="3">
                  <c:v>2962497.6</c:v>
                </c:pt>
                <c:pt idx="4">
                  <c:v>3061652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B7A-40D4-B23D-E79D678787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32111656"/>
        <c:axId val="432112968"/>
      </c:barChart>
      <c:catAx>
        <c:axId val="432111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2112968"/>
        <c:crosses val="autoZero"/>
        <c:auto val="1"/>
        <c:lblAlgn val="ctr"/>
        <c:lblOffset val="100"/>
        <c:noMultiLvlLbl val="0"/>
      </c:catAx>
      <c:valAx>
        <c:axId val="432112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2111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Экспорт (тыс.</a:t>
            </a:r>
            <a:r>
              <a:rPr lang="ru-RU" baseline="0"/>
              <a:t> долларов США</a:t>
            </a:r>
            <a:r>
              <a:rPr lang="ru-RU"/>
              <a:t>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'122019'!$M$5:$M$6</c:f>
              <c:strCache>
                <c:ptCount val="2"/>
                <c:pt idx="0">
                  <c:v>экспорт</c:v>
                </c:pt>
                <c:pt idx="1">
                  <c:v>всего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'122019'!$L$7:$L$23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'122019'!$M$7:$M$23</c:f>
              <c:numCache>
                <c:formatCode>#,##0.0</c:formatCode>
                <c:ptCount val="5"/>
                <c:pt idx="0">
                  <c:v>3358761.7</c:v>
                </c:pt>
                <c:pt idx="1">
                  <c:v>2641456.1</c:v>
                </c:pt>
                <c:pt idx="2">
                  <c:v>2483225.1</c:v>
                </c:pt>
                <c:pt idx="3">
                  <c:v>2549883.7999999998</c:v>
                </c:pt>
                <c:pt idx="4">
                  <c:v>2721911.1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A2-4FA8-B1A8-1367A29276F8}"/>
            </c:ext>
          </c:extLst>
        </c:ser>
        <c:ser>
          <c:idx val="1"/>
          <c:order val="1"/>
          <c:tx>
            <c:strRef>
              <c:f>'122019'!$N$5:$N$6</c:f>
              <c:strCache>
                <c:ptCount val="2"/>
                <c:pt idx="0">
                  <c:v>экспорт</c:v>
                </c:pt>
                <c:pt idx="1">
                  <c:v>снг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'122019'!$L$7:$L$23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'122019'!$N$7:$N$23</c:f>
              <c:numCache>
                <c:formatCode>#,##0.0</c:formatCode>
                <c:ptCount val="5"/>
                <c:pt idx="0">
                  <c:v>1124771.3</c:v>
                </c:pt>
                <c:pt idx="1">
                  <c:v>828073.2</c:v>
                </c:pt>
                <c:pt idx="2">
                  <c:v>809963.1</c:v>
                </c:pt>
                <c:pt idx="3">
                  <c:v>1066437.3999999999</c:v>
                </c:pt>
                <c:pt idx="4">
                  <c:v>1115617.1000000001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9A2-4FA8-B1A8-1367A29276F8}"/>
            </c:ext>
          </c:extLst>
        </c:ser>
        <c:ser>
          <c:idx val="2"/>
          <c:order val="2"/>
          <c:tx>
            <c:strRef>
              <c:f>'122019'!$O$5:$O$6</c:f>
              <c:strCache>
                <c:ptCount val="2"/>
                <c:pt idx="0">
                  <c:v>экспорт</c:v>
                </c:pt>
                <c:pt idx="1">
                  <c:v>остальные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'122019'!$L$7:$L$23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'122019'!$O$7:$O$23</c:f>
              <c:numCache>
                <c:formatCode>#,##0.0</c:formatCode>
                <c:ptCount val="5"/>
                <c:pt idx="0">
                  <c:v>2233990.4</c:v>
                </c:pt>
                <c:pt idx="1">
                  <c:v>1813382.9</c:v>
                </c:pt>
                <c:pt idx="2">
                  <c:v>1673262</c:v>
                </c:pt>
                <c:pt idx="3">
                  <c:v>1483446.4</c:v>
                </c:pt>
                <c:pt idx="4">
                  <c:v>1606294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9A2-4FA8-B1A8-1367A29276F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32124448"/>
        <c:axId val="432123464"/>
      </c:barChart>
      <c:catAx>
        <c:axId val="432124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2123464"/>
        <c:crosses val="autoZero"/>
        <c:auto val="1"/>
        <c:lblAlgn val="ctr"/>
        <c:lblOffset val="100"/>
        <c:noMultiLvlLbl val="0"/>
      </c:catAx>
      <c:valAx>
        <c:axId val="432123464"/>
        <c:scaling>
          <c:orientation val="minMax"/>
          <c:max val="6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2124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3">
  <a:schemeClr val="accent1"/>
  <a:schemeClr val="accent1"/>
  <a:schemeClr val="accent1"/>
  <a:schemeClr val="accent1"/>
  <a:schemeClr val="accent1"/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C37C25-AE65-4FBD-88F1-69EBF7A93EB1}" type="doc">
      <dgm:prSet loTypeId="urn:microsoft.com/office/officeart/2005/8/layout/hList1" loCatId="list" qsTypeId="urn:microsoft.com/office/officeart/2005/8/quickstyle/simple5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4F95EAC1-277E-4159-AD4A-2812B6C0C59D}">
      <dgm:prSet phldrT="[Текст]" custT="1"/>
      <dgm:spPr/>
      <dgm:t>
        <a:bodyPr/>
        <a:lstStyle/>
        <a:p>
          <a:r>
            <a:rPr lang="ru-RU" sz="1100" dirty="0"/>
            <a:t>1. Сбыт продукции</a:t>
          </a:r>
        </a:p>
      </dgm:t>
    </dgm:pt>
    <dgm:pt modelId="{EEB07CED-3A90-4AEE-B23B-726F1D1DD164}" type="parTrans" cxnId="{49B33A14-A8A9-4398-954F-48884B22941F}">
      <dgm:prSet/>
      <dgm:spPr/>
      <dgm:t>
        <a:bodyPr/>
        <a:lstStyle/>
        <a:p>
          <a:endParaRPr lang="ru-RU"/>
        </a:p>
      </dgm:t>
    </dgm:pt>
    <dgm:pt modelId="{02CBB4DB-2841-4E9C-B91E-03FD9C75C388}" type="sibTrans" cxnId="{49B33A14-A8A9-4398-954F-48884B22941F}">
      <dgm:prSet/>
      <dgm:spPr/>
      <dgm:t>
        <a:bodyPr/>
        <a:lstStyle/>
        <a:p>
          <a:endParaRPr lang="ru-RU"/>
        </a:p>
      </dgm:t>
    </dgm:pt>
    <dgm:pt modelId="{8F0075DF-5BE5-43BF-B8CB-934E77EAE8EC}">
      <dgm:prSet phldrT="[Текст]" custT="1"/>
      <dgm:spPr/>
      <dgm:t>
        <a:bodyPr/>
        <a:lstStyle/>
        <a:p>
          <a:pPr algn="just"/>
          <a:r>
            <a:rPr lang="ru-RU" sz="1100" dirty="0">
              <a:latin typeface="Arial" panose="020B0604020202020204" pitchFamily="34" charset="0"/>
              <a:cs typeface="Arial" panose="020B0604020202020204" pitchFamily="34" charset="0"/>
            </a:rPr>
            <a:t>Осуществление закупок через «единый источник» по ДЗО АО «ФНБ Самрук-Казына</a:t>
          </a:r>
        </a:p>
      </dgm:t>
    </dgm:pt>
    <dgm:pt modelId="{26ABE0EB-6B87-433A-846D-FFDEA15D0728}" type="parTrans" cxnId="{C283E58C-35AB-48C7-8960-2AFDFEAF250E}">
      <dgm:prSet/>
      <dgm:spPr/>
      <dgm:t>
        <a:bodyPr/>
        <a:lstStyle/>
        <a:p>
          <a:endParaRPr lang="ru-RU"/>
        </a:p>
      </dgm:t>
    </dgm:pt>
    <dgm:pt modelId="{67F258F3-ECE5-44DB-B320-1CCE02615F3A}" type="sibTrans" cxnId="{C283E58C-35AB-48C7-8960-2AFDFEAF250E}">
      <dgm:prSet/>
      <dgm:spPr/>
      <dgm:t>
        <a:bodyPr/>
        <a:lstStyle/>
        <a:p>
          <a:endParaRPr lang="ru-RU"/>
        </a:p>
      </dgm:t>
    </dgm:pt>
    <dgm:pt modelId="{4314AA26-AF3A-49C7-B119-79E7FEFDE040}">
      <dgm:prSet phldrT="[Текст]" custT="1"/>
      <dgm:spPr/>
      <dgm:t>
        <a:bodyPr/>
        <a:lstStyle/>
        <a:p>
          <a:r>
            <a:rPr lang="ru-RU" sz="1100" dirty="0"/>
            <a:t>2. Доступ к финансированию</a:t>
          </a:r>
        </a:p>
      </dgm:t>
    </dgm:pt>
    <dgm:pt modelId="{E031E234-6765-432B-A79D-F0407BDE6BCA}" type="parTrans" cxnId="{CF75531F-C1D4-4E57-B551-C84F7BAA8A8A}">
      <dgm:prSet/>
      <dgm:spPr/>
      <dgm:t>
        <a:bodyPr/>
        <a:lstStyle/>
        <a:p>
          <a:endParaRPr lang="ru-RU"/>
        </a:p>
      </dgm:t>
    </dgm:pt>
    <dgm:pt modelId="{30B9295B-7A2F-4D2A-BFC3-3DD6306B0EAE}" type="sibTrans" cxnId="{CF75531F-C1D4-4E57-B551-C84F7BAA8A8A}">
      <dgm:prSet/>
      <dgm:spPr/>
      <dgm:t>
        <a:bodyPr/>
        <a:lstStyle/>
        <a:p>
          <a:endParaRPr lang="ru-RU"/>
        </a:p>
      </dgm:t>
    </dgm:pt>
    <dgm:pt modelId="{BB54F9F3-AFD5-419B-8ED6-52D3AB3BA0FD}">
      <dgm:prSet phldrT="[Текст]" custT="1"/>
      <dgm:spPr/>
      <dgm:t>
        <a:bodyPr/>
        <a:lstStyle/>
        <a:p>
          <a:pPr algn="just"/>
          <a:r>
            <a:rPr lang="ru-RU" sz="1050" dirty="0">
              <a:latin typeface="Arial" panose="020B0604020202020204" pitchFamily="34" charset="0"/>
              <a:cs typeface="Arial" panose="020B0604020202020204" pitchFamily="34" charset="0"/>
            </a:rPr>
            <a:t>Отсутствие единого регламента рассмотрения заявок БВУ в рамках льготного кредитования через фонд «Даму»</a:t>
          </a:r>
        </a:p>
      </dgm:t>
    </dgm:pt>
    <dgm:pt modelId="{186EE44F-3698-4ABE-B441-6FE74DE49C65}" type="parTrans" cxnId="{66E7B87E-CB57-4931-A45D-3B109D3ACF02}">
      <dgm:prSet/>
      <dgm:spPr/>
      <dgm:t>
        <a:bodyPr/>
        <a:lstStyle/>
        <a:p>
          <a:endParaRPr lang="ru-RU"/>
        </a:p>
      </dgm:t>
    </dgm:pt>
    <dgm:pt modelId="{33F6411C-70F9-4AE5-9835-84CA6619DB5C}" type="sibTrans" cxnId="{66E7B87E-CB57-4931-A45D-3B109D3ACF02}">
      <dgm:prSet/>
      <dgm:spPr/>
      <dgm:t>
        <a:bodyPr/>
        <a:lstStyle/>
        <a:p>
          <a:endParaRPr lang="ru-RU"/>
        </a:p>
      </dgm:t>
    </dgm:pt>
    <dgm:pt modelId="{E56A8CB1-AC12-45F1-A783-67676905C433}">
      <dgm:prSet phldrT="[Текст]" custT="1"/>
      <dgm:spPr/>
      <dgm:t>
        <a:bodyPr/>
        <a:lstStyle/>
        <a:p>
          <a:r>
            <a:rPr lang="ru-RU" sz="1100" dirty="0"/>
            <a:t>3. Износ основных фондов</a:t>
          </a:r>
        </a:p>
      </dgm:t>
    </dgm:pt>
    <dgm:pt modelId="{46DFE7B6-7559-4B0B-8219-6F52B406E0CE}" type="parTrans" cxnId="{E7AA73FD-59D1-40DB-9867-9BC334211516}">
      <dgm:prSet/>
      <dgm:spPr/>
      <dgm:t>
        <a:bodyPr/>
        <a:lstStyle/>
        <a:p>
          <a:endParaRPr lang="ru-RU"/>
        </a:p>
      </dgm:t>
    </dgm:pt>
    <dgm:pt modelId="{2A89BA1A-3ACF-4BD2-A61E-451DC5162210}" type="sibTrans" cxnId="{E7AA73FD-59D1-40DB-9867-9BC334211516}">
      <dgm:prSet/>
      <dgm:spPr/>
      <dgm:t>
        <a:bodyPr/>
        <a:lstStyle/>
        <a:p>
          <a:endParaRPr lang="ru-RU"/>
        </a:p>
      </dgm:t>
    </dgm:pt>
    <dgm:pt modelId="{337EFC85-1BB6-4DF5-9407-8849CAD7D4E8}">
      <dgm:prSet phldrT="[Текст]" custT="1"/>
      <dgm:spPr/>
      <dgm:t>
        <a:bodyPr/>
        <a:lstStyle/>
        <a:p>
          <a:r>
            <a:rPr lang="ru-RU" sz="1100" dirty="0">
              <a:latin typeface="Arial" panose="020B0604020202020204" pitchFamily="34" charset="0"/>
              <a:cs typeface="Arial" panose="020B0604020202020204" pitchFamily="34" charset="0"/>
            </a:rPr>
            <a:t>Производительность труда за последние 5 лет снизилось на 35% </a:t>
          </a:r>
        </a:p>
      </dgm:t>
    </dgm:pt>
    <dgm:pt modelId="{7A238486-D281-403C-96EB-92F34BAA98FB}" type="parTrans" cxnId="{B1D58E2C-8F57-4EF0-B394-9782587DEF27}">
      <dgm:prSet/>
      <dgm:spPr/>
      <dgm:t>
        <a:bodyPr/>
        <a:lstStyle/>
        <a:p>
          <a:endParaRPr lang="ru-RU"/>
        </a:p>
      </dgm:t>
    </dgm:pt>
    <dgm:pt modelId="{97C7B5EC-C677-4097-8C70-8F808087DFCD}" type="sibTrans" cxnId="{B1D58E2C-8F57-4EF0-B394-9782587DEF27}">
      <dgm:prSet/>
      <dgm:spPr/>
      <dgm:t>
        <a:bodyPr/>
        <a:lstStyle/>
        <a:p>
          <a:endParaRPr lang="ru-RU"/>
        </a:p>
      </dgm:t>
    </dgm:pt>
    <dgm:pt modelId="{AA68B219-F457-4AD9-9DAB-BB82872C8DF8}">
      <dgm:prSet phldrT="[Текст]" custT="1"/>
      <dgm:spPr/>
      <dgm:t>
        <a:bodyPr/>
        <a:lstStyle/>
        <a:p>
          <a:r>
            <a:rPr lang="ru-RU" sz="1100" dirty="0">
              <a:latin typeface="Arial" panose="020B0604020202020204" pitchFamily="34" charset="0"/>
              <a:cs typeface="Arial" panose="020B0604020202020204" pitchFamily="34" charset="0"/>
            </a:rPr>
            <a:t>Низкий объем инвестиции и использование старых технологий</a:t>
          </a:r>
        </a:p>
      </dgm:t>
    </dgm:pt>
    <dgm:pt modelId="{5CC0FEB2-6C2F-4873-B314-25C1881EF0D5}" type="parTrans" cxnId="{7AC26127-8FB0-4A51-94E1-32ACB795953E}">
      <dgm:prSet/>
      <dgm:spPr/>
      <dgm:t>
        <a:bodyPr/>
        <a:lstStyle/>
        <a:p>
          <a:endParaRPr lang="ru-RU"/>
        </a:p>
      </dgm:t>
    </dgm:pt>
    <dgm:pt modelId="{326015E1-3506-48FC-97F2-7EB526B6B7A0}" type="sibTrans" cxnId="{7AC26127-8FB0-4A51-94E1-32ACB795953E}">
      <dgm:prSet/>
      <dgm:spPr/>
      <dgm:t>
        <a:bodyPr/>
        <a:lstStyle/>
        <a:p>
          <a:endParaRPr lang="ru-RU"/>
        </a:p>
      </dgm:t>
    </dgm:pt>
    <dgm:pt modelId="{69DEC28F-5789-4A5C-B70D-645998D1B1CF}">
      <dgm:prSet custT="1"/>
      <dgm:spPr/>
      <dgm:t>
        <a:bodyPr/>
        <a:lstStyle/>
        <a:p>
          <a:r>
            <a:rPr lang="ru-RU" sz="1100" dirty="0"/>
            <a:t>4. Проблемы в рамках ЕЭАС</a:t>
          </a:r>
        </a:p>
      </dgm:t>
    </dgm:pt>
    <dgm:pt modelId="{ADE2F4EE-6D50-4192-B63D-198C94F2DC3E}" type="parTrans" cxnId="{8F43EFA0-5016-4B45-B417-8EFBDFF145E1}">
      <dgm:prSet/>
      <dgm:spPr/>
      <dgm:t>
        <a:bodyPr/>
        <a:lstStyle/>
        <a:p>
          <a:endParaRPr lang="ru-RU"/>
        </a:p>
      </dgm:t>
    </dgm:pt>
    <dgm:pt modelId="{5E27660D-5A74-4576-A835-FE471D322586}" type="sibTrans" cxnId="{8F43EFA0-5016-4B45-B417-8EFBDFF145E1}">
      <dgm:prSet/>
      <dgm:spPr/>
      <dgm:t>
        <a:bodyPr/>
        <a:lstStyle/>
        <a:p>
          <a:endParaRPr lang="ru-RU"/>
        </a:p>
      </dgm:t>
    </dgm:pt>
    <dgm:pt modelId="{4FEF1368-2DE5-4EB4-A360-CCCEDAF92CD2}">
      <dgm:prSet phldrT="[Текст]" custT="1"/>
      <dgm:spPr/>
      <dgm:t>
        <a:bodyPr/>
        <a:lstStyle/>
        <a:p>
          <a:pPr algn="l"/>
          <a:endParaRPr lang="ru-RU" sz="1100" dirty="0"/>
        </a:p>
      </dgm:t>
    </dgm:pt>
    <dgm:pt modelId="{904B0332-46F5-4724-AF3A-E0164E387027}" type="parTrans" cxnId="{13309B24-25F1-419D-B7EB-E54CC0C7A15F}">
      <dgm:prSet/>
      <dgm:spPr/>
      <dgm:t>
        <a:bodyPr/>
        <a:lstStyle/>
        <a:p>
          <a:endParaRPr lang="ru-RU"/>
        </a:p>
      </dgm:t>
    </dgm:pt>
    <dgm:pt modelId="{5DBE2E2A-60A5-4546-8B84-1E7D9F10B021}" type="sibTrans" cxnId="{13309B24-25F1-419D-B7EB-E54CC0C7A15F}">
      <dgm:prSet/>
      <dgm:spPr/>
      <dgm:t>
        <a:bodyPr/>
        <a:lstStyle/>
        <a:p>
          <a:endParaRPr lang="ru-RU"/>
        </a:p>
      </dgm:t>
    </dgm:pt>
    <dgm:pt modelId="{127A0544-F78B-47DE-B7C6-1ADF1E9CBC95}">
      <dgm:prSet phldrT="[Текст]" custT="1"/>
      <dgm:spPr/>
      <dgm:t>
        <a:bodyPr/>
        <a:lstStyle/>
        <a:p>
          <a:pPr algn="l"/>
          <a:endParaRPr lang="ru-RU" sz="1100" dirty="0"/>
        </a:p>
      </dgm:t>
    </dgm:pt>
    <dgm:pt modelId="{4B7C1CCF-09AE-48B4-9FEB-02ADBE717FBA}" type="parTrans" cxnId="{866AE532-0E73-4832-AA0F-BABFAF3216A8}">
      <dgm:prSet/>
      <dgm:spPr/>
      <dgm:t>
        <a:bodyPr/>
        <a:lstStyle/>
        <a:p>
          <a:endParaRPr lang="ru-RU"/>
        </a:p>
      </dgm:t>
    </dgm:pt>
    <dgm:pt modelId="{19210EFB-4852-4B18-9647-D86DF7601A23}" type="sibTrans" cxnId="{866AE532-0E73-4832-AA0F-BABFAF3216A8}">
      <dgm:prSet/>
      <dgm:spPr/>
      <dgm:t>
        <a:bodyPr/>
        <a:lstStyle/>
        <a:p>
          <a:endParaRPr lang="ru-RU"/>
        </a:p>
      </dgm:t>
    </dgm:pt>
    <dgm:pt modelId="{13C6E699-9F41-430B-9351-6EB91ED90F7B}">
      <dgm:prSet phldrT="[Текст]" custT="1"/>
      <dgm:spPr/>
      <dgm:t>
        <a:bodyPr/>
        <a:lstStyle/>
        <a:p>
          <a:pPr algn="l"/>
          <a:endParaRPr lang="ru-RU" sz="1100" dirty="0"/>
        </a:p>
      </dgm:t>
    </dgm:pt>
    <dgm:pt modelId="{943B09F4-3590-43A2-B65B-01C7F613C845}" type="parTrans" cxnId="{7B0C4E62-138E-462B-988F-3DA216986DA8}">
      <dgm:prSet/>
      <dgm:spPr/>
      <dgm:t>
        <a:bodyPr/>
        <a:lstStyle/>
        <a:p>
          <a:endParaRPr lang="ru-RU"/>
        </a:p>
      </dgm:t>
    </dgm:pt>
    <dgm:pt modelId="{85B9AE3A-84F0-44E9-A310-0B2A7141CB58}" type="sibTrans" cxnId="{7B0C4E62-138E-462B-988F-3DA216986DA8}">
      <dgm:prSet/>
      <dgm:spPr/>
      <dgm:t>
        <a:bodyPr/>
        <a:lstStyle/>
        <a:p>
          <a:endParaRPr lang="ru-RU"/>
        </a:p>
      </dgm:t>
    </dgm:pt>
    <dgm:pt modelId="{34578BF8-7135-4AE7-A294-06F62954B851}">
      <dgm:prSet phldrT="[Текст]" custT="1"/>
      <dgm:spPr/>
      <dgm:t>
        <a:bodyPr/>
        <a:lstStyle/>
        <a:p>
          <a:pPr algn="l"/>
          <a:endParaRPr lang="ru-RU" sz="1100" dirty="0"/>
        </a:p>
      </dgm:t>
    </dgm:pt>
    <dgm:pt modelId="{7478E646-221D-4A39-B2A1-FBA61DD3E978}" type="parTrans" cxnId="{00AF0D47-B849-4649-911E-AA71A93F2203}">
      <dgm:prSet/>
      <dgm:spPr/>
      <dgm:t>
        <a:bodyPr/>
        <a:lstStyle/>
        <a:p>
          <a:endParaRPr lang="ru-RU"/>
        </a:p>
      </dgm:t>
    </dgm:pt>
    <dgm:pt modelId="{289812CC-EF68-4E9F-A78A-D39E543C469F}" type="sibTrans" cxnId="{00AF0D47-B849-4649-911E-AA71A93F2203}">
      <dgm:prSet/>
      <dgm:spPr/>
      <dgm:t>
        <a:bodyPr/>
        <a:lstStyle/>
        <a:p>
          <a:endParaRPr lang="ru-RU"/>
        </a:p>
      </dgm:t>
    </dgm:pt>
    <dgm:pt modelId="{498D6286-0F54-47D7-8482-BE1ACD7A322C}">
      <dgm:prSet phldrT="[Текст]" custT="1"/>
      <dgm:spPr/>
      <dgm:t>
        <a:bodyPr/>
        <a:lstStyle/>
        <a:p>
          <a:pPr algn="l"/>
          <a:endParaRPr lang="ru-RU" sz="1100" dirty="0"/>
        </a:p>
      </dgm:t>
    </dgm:pt>
    <dgm:pt modelId="{9A63BA7B-8715-4CBA-9D71-CE372C4ECBC4}" type="parTrans" cxnId="{DF698CD0-2B8A-40F4-B033-C307BA53596C}">
      <dgm:prSet/>
      <dgm:spPr/>
      <dgm:t>
        <a:bodyPr/>
        <a:lstStyle/>
        <a:p>
          <a:endParaRPr lang="ru-RU"/>
        </a:p>
      </dgm:t>
    </dgm:pt>
    <dgm:pt modelId="{C1EA5EC3-71DA-4109-9311-3A0DEC91F877}" type="sibTrans" cxnId="{DF698CD0-2B8A-40F4-B033-C307BA53596C}">
      <dgm:prSet/>
      <dgm:spPr/>
      <dgm:t>
        <a:bodyPr/>
        <a:lstStyle/>
        <a:p>
          <a:endParaRPr lang="ru-RU"/>
        </a:p>
      </dgm:t>
    </dgm:pt>
    <dgm:pt modelId="{CFE43A37-FD01-4FBF-9D2D-5C516FC805D4}">
      <dgm:prSet phldrT="[Текст]" custT="1"/>
      <dgm:spPr/>
      <dgm:t>
        <a:bodyPr/>
        <a:lstStyle/>
        <a:p>
          <a:pPr algn="l"/>
          <a:endParaRPr lang="ru-RU" sz="1100" dirty="0"/>
        </a:p>
      </dgm:t>
    </dgm:pt>
    <dgm:pt modelId="{9850A79B-3FA8-4841-A7CE-D747E6F7CB6A}" type="parTrans" cxnId="{D6428FEB-288E-43FB-A7AC-AE111A036086}">
      <dgm:prSet/>
      <dgm:spPr/>
      <dgm:t>
        <a:bodyPr/>
        <a:lstStyle/>
        <a:p>
          <a:endParaRPr lang="ru-RU"/>
        </a:p>
      </dgm:t>
    </dgm:pt>
    <dgm:pt modelId="{3B329E7D-F4DA-4A99-836C-A38BA602269E}" type="sibTrans" cxnId="{D6428FEB-288E-43FB-A7AC-AE111A036086}">
      <dgm:prSet/>
      <dgm:spPr/>
      <dgm:t>
        <a:bodyPr/>
        <a:lstStyle/>
        <a:p>
          <a:endParaRPr lang="ru-RU"/>
        </a:p>
      </dgm:t>
    </dgm:pt>
    <dgm:pt modelId="{7F9546D1-9B69-4DA4-A5D8-0103BCD79218}">
      <dgm:prSet phldrT="[Текст]" custT="1"/>
      <dgm:spPr/>
      <dgm:t>
        <a:bodyPr/>
        <a:lstStyle/>
        <a:p>
          <a:pPr algn="l"/>
          <a:endParaRPr lang="ru-RU" sz="1100" dirty="0"/>
        </a:p>
      </dgm:t>
    </dgm:pt>
    <dgm:pt modelId="{93FB0329-EE2C-4E4E-98D6-B6B25FD9C383}" type="parTrans" cxnId="{D7361A16-E583-4EB5-AE36-DFC3E00F0040}">
      <dgm:prSet/>
      <dgm:spPr/>
      <dgm:t>
        <a:bodyPr/>
        <a:lstStyle/>
        <a:p>
          <a:endParaRPr lang="ru-RU"/>
        </a:p>
      </dgm:t>
    </dgm:pt>
    <dgm:pt modelId="{E85EB94A-E973-4402-98CB-171428DF08AE}" type="sibTrans" cxnId="{D7361A16-E583-4EB5-AE36-DFC3E00F0040}">
      <dgm:prSet/>
      <dgm:spPr/>
      <dgm:t>
        <a:bodyPr/>
        <a:lstStyle/>
        <a:p>
          <a:endParaRPr lang="ru-RU"/>
        </a:p>
      </dgm:t>
    </dgm:pt>
    <dgm:pt modelId="{CACA243B-5D63-4543-A03B-74FF51F2557C}">
      <dgm:prSet phldrT="[Текст]" custT="1"/>
      <dgm:spPr/>
      <dgm:t>
        <a:bodyPr/>
        <a:lstStyle/>
        <a:p>
          <a:pPr algn="l"/>
          <a:r>
            <a:rPr lang="ru-RU" sz="1050" dirty="0">
              <a:latin typeface="Arial" panose="020B0604020202020204" pitchFamily="34" charset="0"/>
              <a:cs typeface="Arial" panose="020B0604020202020204" pitchFamily="34" charset="0"/>
            </a:rPr>
            <a:t>Высокие требования к залоговой базе при получении льготного кредита по линии фонда «Даму»</a:t>
          </a:r>
        </a:p>
      </dgm:t>
    </dgm:pt>
    <dgm:pt modelId="{5B2EA9E3-5F3E-4AFC-902E-65B3D43E3ECE}" type="parTrans" cxnId="{9A79E729-4FBD-46D5-82A7-84890C5ED33B}">
      <dgm:prSet/>
      <dgm:spPr/>
      <dgm:t>
        <a:bodyPr/>
        <a:lstStyle/>
        <a:p>
          <a:endParaRPr lang="ru-RU"/>
        </a:p>
      </dgm:t>
    </dgm:pt>
    <dgm:pt modelId="{169A828C-A306-47BE-AAC9-BC5CF69F0954}" type="sibTrans" cxnId="{9A79E729-4FBD-46D5-82A7-84890C5ED33B}">
      <dgm:prSet/>
      <dgm:spPr/>
      <dgm:t>
        <a:bodyPr/>
        <a:lstStyle/>
        <a:p>
          <a:endParaRPr lang="ru-RU"/>
        </a:p>
      </dgm:t>
    </dgm:pt>
    <dgm:pt modelId="{6D33A293-D248-4F73-806D-BD39B50B11A2}">
      <dgm:prSet phldrT="[Текст]" custT="1"/>
      <dgm:spPr/>
      <dgm:t>
        <a:bodyPr/>
        <a:lstStyle/>
        <a:p>
          <a:pPr algn="l"/>
          <a:endParaRPr lang="ru-RU" sz="1100" dirty="0"/>
        </a:p>
      </dgm:t>
    </dgm:pt>
    <dgm:pt modelId="{30AA07EF-3F3F-48A2-82D2-3B378E319B8B}" type="parTrans" cxnId="{077C63CE-D691-4F9C-A873-4C8AF084BA44}">
      <dgm:prSet/>
      <dgm:spPr/>
      <dgm:t>
        <a:bodyPr/>
        <a:lstStyle/>
        <a:p>
          <a:endParaRPr lang="ru-RU"/>
        </a:p>
      </dgm:t>
    </dgm:pt>
    <dgm:pt modelId="{F66FA4E1-818F-47E0-9DFE-933D75E19CE3}" type="sibTrans" cxnId="{077C63CE-D691-4F9C-A873-4C8AF084BA44}">
      <dgm:prSet/>
      <dgm:spPr/>
      <dgm:t>
        <a:bodyPr/>
        <a:lstStyle/>
        <a:p>
          <a:endParaRPr lang="ru-RU"/>
        </a:p>
      </dgm:t>
    </dgm:pt>
    <dgm:pt modelId="{FAAEC9F7-1278-407F-983F-DCAD636264B7}">
      <dgm:prSet phldrT="[Текст]" custT="1"/>
      <dgm:spPr/>
      <dgm:t>
        <a:bodyPr/>
        <a:lstStyle/>
        <a:p>
          <a:pPr algn="just"/>
          <a:r>
            <a:rPr lang="ru-RU" sz="1050" dirty="0">
              <a:latin typeface="Arial" panose="020B0604020202020204" pitchFamily="34" charset="0"/>
              <a:cs typeface="Arial" panose="020B0604020202020204" pitchFamily="34" charset="0"/>
            </a:rPr>
            <a:t>Отсутствие реальных механизмов привлечения «альтернативных инвестиций» для реализации новых проектов»</a:t>
          </a:r>
        </a:p>
      </dgm:t>
    </dgm:pt>
    <dgm:pt modelId="{279172A9-2C86-40B9-B0F0-EA94E44D3AA4}" type="parTrans" cxnId="{66ADDBA0-4617-4DFA-9099-67197DEE8D9D}">
      <dgm:prSet/>
      <dgm:spPr/>
      <dgm:t>
        <a:bodyPr/>
        <a:lstStyle/>
        <a:p>
          <a:endParaRPr lang="ru-RU"/>
        </a:p>
      </dgm:t>
    </dgm:pt>
    <dgm:pt modelId="{4973B9E5-D109-413B-B88B-8C0545818825}" type="sibTrans" cxnId="{66ADDBA0-4617-4DFA-9099-67197DEE8D9D}">
      <dgm:prSet/>
      <dgm:spPr/>
      <dgm:t>
        <a:bodyPr/>
        <a:lstStyle/>
        <a:p>
          <a:endParaRPr lang="ru-RU"/>
        </a:p>
      </dgm:t>
    </dgm:pt>
    <dgm:pt modelId="{743488A1-9B72-4739-8DEB-43AFA1BFADD6}">
      <dgm:prSet phldrT="[Текст]" custT="1"/>
      <dgm:spPr/>
      <dgm:t>
        <a:bodyPr/>
        <a:lstStyle/>
        <a:p>
          <a:pPr algn="just"/>
          <a:endParaRPr lang="ru-RU" sz="105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AF90C4D-F172-4989-960F-7DADE59511BC}" type="parTrans" cxnId="{84C6696C-783E-46B3-B9A1-ED74AAED2B37}">
      <dgm:prSet/>
      <dgm:spPr/>
      <dgm:t>
        <a:bodyPr/>
        <a:lstStyle/>
        <a:p>
          <a:endParaRPr lang="ru-RU"/>
        </a:p>
      </dgm:t>
    </dgm:pt>
    <dgm:pt modelId="{FD50EF43-3232-4110-A8EF-EDB490571B72}" type="sibTrans" cxnId="{84C6696C-783E-46B3-B9A1-ED74AAED2B37}">
      <dgm:prSet/>
      <dgm:spPr/>
      <dgm:t>
        <a:bodyPr/>
        <a:lstStyle/>
        <a:p>
          <a:endParaRPr lang="ru-RU"/>
        </a:p>
      </dgm:t>
    </dgm:pt>
    <dgm:pt modelId="{17785E55-232F-42E7-B1D8-3A97210D5A8C}">
      <dgm:prSet phldrT="[Текст]" custT="1"/>
      <dgm:spPr/>
      <dgm:t>
        <a:bodyPr/>
        <a:lstStyle/>
        <a:p>
          <a:pPr algn="l"/>
          <a:endParaRPr lang="ru-RU" sz="105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EA45836-E7E0-4563-A1F7-190A46DF605A}" type="parTrans" cxnId="{23D8E71C-AD04-4289-B727-602E758DDAFA}">
      <dgm:prSet/>
      <dgm:spPr/>
      <dgm:t>
        <a:bodyPr/>
        <a:lstStyle/>
        <a:p>
          <a:endParaRPr lang="ru-RU"/>
        </a:p>
      </dgm:t>
    </dgm:pt>
    <dgm:pt modelId="{8EC437BC-418E-43BD-AF04-336F77796836}" type="sibTrans" cxnId="{23D8E71C-AD04-4289-B727-602E758DDAFA}">
      <dgm:prSet/>
      <dgm:spPr/>
      <dgm:t>
        <a:bodyPr/>
        <a:lstStyle/>
        <a:p>
          <a:endParaRPr lang="ru-RU"/>
        </a:p>
      </dgm:t>
    </dgm:pt>
    <dgm:pt modelId="{A2B1CFC5-00E0-4DDB-BFCB-D5AB82133076}">
      <dgm:prSet phldrT="[Текст]" custT="1"/>
      <dgm:spPr/>
      <dgm:t>
        <a:bodyPr/>
        <a:lstStyle/>
        <a:p>
          <a:endParaRPr lang="ru-RU" sz="1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2678E21-11C1-4161-8ED0-11EC838168A2}" type="parTrans" cxnId="{910B8AE5-8703-4774-98F9-16D741DD2299}">
      <dgm:prSet/>
      <dgm:spPr/>
      <dgm:t>
        <a:bodyPr/>
        <a:lstStyle/>
        <a:p>
          <a:endParaRPr lang="ru-RU"/>
        </a:p>
      </dgm:t>
    </dgm:pt>
    <dgm:pt modelId="{FBD78775-D881-421B-8275-5303ED1FCD1C}" type="sibTrans" cxnId="{910B8AE5-8703-4774-98F9-16D741DD2299}">
      <dgm:prSet/>
      <dgm:spPr/>
      <dgm:t>
        <a:bodyPr/>
        <a:lstStyle/>
        <a:p>
          <a:endParaRPr lang="ru-RU"/>
        </a:p>
      </dgm:t>
    </dgm:pt>
    <dgm:pt modelId="{CC43934A-AB04-406A-96F5-DE1B1F7A47B2}">
      <dgm:prSet custT="1"/>
      <dgm:spPr/>
      <dgm:t>
        <a:bodyPr/>
        <a:lstStyle/>
        <a:p>
          <a:pPr algn="l"/>
          <a:r>
            <a:rPr lang="ru-RU" sz="1100" dirty="0">
              <a:latin typeface="Arial" panose="020B0604020202020204" pitchFamily="34" charset="0"/>
              <a:cs typeface="Arial" panose="020B0604020202020204" pitchFamily="34" charset="0"/>
            </a:rPr>
            <a:t>В рамках ЕЭАС химические предприятия (заводы) открывают филиалы и РК и за счет больших объемов «демпингуют» цены, в том числе в рамках регулируемых закупках (СК, Гос. закупки)</a:t>
          </a:r>
        </a:p>
      </dgm:t>
    </dgm:pt>
    <dgm:pt modelId="{4644E2CE-D7AC-4ADF-9C74-DDE46DA4B17C}" type="parTrans" cxnId="{B9537FBB-D428-4A6E-A356-DA33B7146F0E}">
      <dgm:prSet/>
      <dgm:spPr/>
      <dgm:t>
        <a:bodyPr/>
        <a:lstStyle/>
        <a:p>
          <a:endParaRPr lang="ru-RU"/>
        </a:p>
      </dgm:t>
    </dgm:pt>
    <dgm:pt modelId="{A32B430F-7B52-4765-8EE6-C1BCE32253F8}" type="sibTrans" cxnId="{B9537FBB-D428-4A6E-A356-DA33B7146F0E}">
      <dgm:prSet/>
      <dgm:spPr/>
      <dgm:t>
        <a:bodyPr/>
        <a:lstStyle/>
        <a:p>
          <a:endParaRPr lang="ru-RU"/>
        </a:p>
      </dgm:t>
    </dgm:pt>
    <dgm:pt modelId="{23F85FE3-5FDE-44AE-98A7-7D3B3B59CE7E}">
      <dgm:prSet custT="1"/>
      <dgm:spPr/>
      <dgm:t>
        <a:bodyPr/>
        <a:lstStyle/>
        <a:p>
          <a:pPr algn="l"/>
          <a:endParaRPr lang="ru-RU" sz="1100" dirty="0"/>
        </a:p>
      </dgm:t>
    </dgm:pt>
    <dgm:pt modelId="{67EA7F48-231F-42EE-A978-153E60F274AE}" type="parTrans" cxnId="{270B074D-3FF3-4F0F-99BA-780E8DC8FA77}">
      <dgm:prSet/>
      <dgm:spPr/>
      <dgm:t>
        <a:bodyPr/>
        <a:lstStyle/>
        <a:p>
          <a:endParaRPr lang="ru-RU"/>
        </a:p>
      </dgm:t>
    </dgm:pt>
    <dgm:pt modelId="{FF1EF70B-7E92-45DC-AED5-FA2CFE908C1A}" type="sibTrans" cxnId="{270B074D-3FF3-4F0F-99BA-780E8DC8FA77}">
      <dgm:prSet/>
      <dgm:spPr/>
      <dgm:t>
        <a:bodyPr/>
        <a:lstStyle/>
        <a:p>
          <a:endParaRPr lang="ru-RU"/>
        </a:p>
      </dgm:t>
    </dgm:pt>
    <dgm:pt modelId="{8667850F-D74A-4518-A2B4-B46191E560B7}">
      <dgm:prSet custT="1"/>
      <dgm:spPr/>
      <dgm:t>
        <a:bodyPr/>
        <a:lstStyle/>
        <a:p>
          <a:pPr algn="l"/>
          <a:endParaRPr lang="ru-RU" sz="1100" dirty="0"/>
        </a:p>
      </dgm:t>
    </dgm:pt>
    <dgm:pt modelId="{15C26B94-FEAD-4957-B397-D0238638C2E2}" type="parTrans" cxnId="{F9480EA7-CB28-48DD-97DE-AB0D04AB5EF5}">
      <dgm:prSet/>
      <dgm:spPr/>
      <dgm:t>
        <a:bodyPr/>
        <a:lstStyle/>
        <a:p>
          <a:endParaRPr lang="ru-RU"/>
        </a:p>
      </dgm:t>
    </dgm:pt>
    <dgm:pt modelId="{AB682CFA-8F80-4DB4-B5E3-9FC8E8AC8FC0}" type="sibTrans" cxnId="{F9480EA7-CB28-48DD-97DE-AB0D04AB5EF5}">
      <dgm:prSet/>
      <dgm:spPr/>
      <dgm:t>
        <a:bodyPr/>
        <a:lstStyle/>
        <a:p>
          <a:endParaRPr lang="ru-RU"/>
        </a:p>
      </dgm:t>
    </dgm:pt>
    <dgm:pt modelId="{4FEA0546-7F2F-489A-8642-4E93F70F2916}">
      <dgm:prSet phldrT="[Текст]" custT="1"/>
      <dgm:spPr/>
      <dgm:t>
        <a:bodyPr/>
        <a:lstStyle/>
        <a:p>
          <a:pPr algn="just"/>
          <a:r>
            <a:rPr lang="ru-RU" sz="1100" dirty="0">
              <a:latin typeface="Arial" panose="020B0604020202020204" pitchFamily="34" charset="0"/>
              <a:cs typeface="Arial" panose="020B0604020202020204" pitchFamily="34" charset="0"/>
            </a:rPr>
            <a:t>Высокое количество посредников в участие тендерах по регулируемым закупкам</a:t>
          </a:r>
        </a:p>
      </dgm:t>
    </dgm:pt>
    <dgm:pt modelId="{6DA0D8A8-A69F-4EC2-B38E-A964A26A5EEB}" type="sibTrans" cxnId="{E950C40C-E742-4F3A-88BE-664EE0574283}">
      <dgm:prSet/>
      <dgm:spPr/>
      <dgm:t>
        <a:bodyPr/>
        <a:lstStyle/>
        <a:p>
          <a:endParaRPr lang="ru-RU"/>
        </a:p>
      </dgm:t>
    </dgm:pt>
    <dgm:pt modelId="{5E6EA4B1-0BD3-4A71-8EB5-06A7D9280FC0}" type="parTrans" cxnId="{E950C40C-E742-4F3A-88BE-664EE0574283}">
      <dgm:prSet/>
      <dgm:spPr/>
      <dgm:t>
        <a:bodyPr/>
        <a:lstStyle/>
        <a:p>
          <a:endParaRPr lang="ru-RU"/>
        </a:p>
      </dgm:t>
    </dgm:pt>
    <dgm:pt modelId="{2CC62E66-1F4A-4E29-9A84-D48FA8453E5E}">
      <dgm:prSet phldrT="[Текст]" custT="1"/>
      <dgm:spPr/>
      <dgm:t>
        <a:bodyPr/>
        <a:lstStyle/>
        <a:p>
          <a:pPr algn="l"/>
          <a:r>
            <a:rPr lang="ru-RU" sz="1100" dirty="0">
              <a:latin typeface="Arial" panose="020B0604020202020204" pitchFamily="34" charset="0"/>
              <a:cs typeface="Arial" panose="020B0604020202020204" pitchFamily="34" charset="0"/>
            </a:rPr>
            <a:t>Отсутствие детального анализа химической отрасли</a:t>
          </a:r>
        </a:p>
      </dgm:t>
    </dgm:pt>
    <dgm:pt modelId="{649BB133-DBA8-4C90-8983-4625C4B660CF}" type="sibTrans" cxnId="{99B78E82-A895-4415-B98F-99147BC62642}">
      <dgm:prSet/>
      <dgm:spPr/>
      <dgm:t>
        <a:bodyPr/>
        <a:lstStyle/>
        <a:p>
          <a:endParaRPr lang="ru-RU"/>
        </a:p>
      </dgm:t>
    </dgm:pt>
    <dgm:pt modelId="{E3250D53-E25B-483C-808D-C187F4B67166}" type="parTrans" cxnId="{99B78E82-A895-4415-B98F-99147BC62642}">
      <dgm:prSet/>
      <dgm:spPr/>
      <dgm:t>
        <a:bodyPr/>
        <a:lstStyle/>
        <a:p>
          <a:endParaRPr lang="ru-RU"/>
        </a:p>
      </dgm:t>
    </dgm:pt>
    <dgm:pt modelId="{F6B4982C-F906-4C30-BCEE-72FE41A6CD68}">
      <dgm:prSet custT="1"/>
      <dgm:spPr/>
      <dgm:t>
        <a:bodyPr/>
        <a:lstStyle/>
        <a:p>
          <a:pPr algn="just"/>
          <a:r>
            <a:rPr lang="ru-RU" sz="1100" dirty="0">
              <a:latin typeface="Arial" panose="020B0604020202020204" pitchFamily="34" charset="0"/>
              <a:cs typeface="Arial" panose="020B0604020202020204" pitchFamily="34" charset="0"/>
            </a:rPr>
            <a:t>Отсутствие сертификационных лабораторий в РК в рамках ТР ЕЭАС по химической безопасности</a:t>
          </a:r>
        </a:p>
      </dgm:t>
    </dgm:pt>
    <dgm:pt modelId="{35A0ED14-56AE-499A-A9E7-9BCD065990EB}" type="parTrans" cxnId="{8DBA9F0B-AEDE-4C30-8AA5-86922FB11D5B}">
      <dgm:prSet/>
      <dgm:spPr/>
      <dgm:t>
        <a:bodyPr/>
        <a:lstStyle/>
        <a:p>
          <a:endParaRPr lang="ru-RU"/>
        </a:p>
      </dgm:t>
    </dgm:pt>
    <dgm:pt modelId="{209F8406-473F-4378-8BED-DF1F0A195665}" type="sibTrans" cxnId="{8DBA9F0B-AEDE-4C30-8AA5-86922FB11D5B}">
      <dgm:prSet/>
      <dgm:spPr/>
      <dgm:t>
        <a:bodyPr/>
        <a:lstStyle/>
        <a:p>
          <a:endParaRPr lang="ru-RU"/>
        </a:p>
      </dgm:t>
    </dgm:pt>
    <dgm:pt modelId="{2AEADCFE-D9AC-4426-9ECF-80424408531B}">
      <dgm:prSet custT="1"/>
      <dgm:spPr/>
      <dgm:t>
        <a:bodyPr/>
        <a:lstStyle/>
        <a:p>
          <a:pPr algn="just"/>
          <a:endParaRPr lang="ru-RU" sz="1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A1022F9-41DB-4BA4-B411-37C116301B7E}" type="parTrans" cxnId="{6D4FF5E3-BA2F-40E7-934F-97BB8F388A4C}">
      <dgm:prSet/>
      <dgm:spPr/>
      <dgm:t>
        <a:bodyPr/>
        <a:lstStyle/>
        <a:p>
          <a:endParaRPr lang="ru-RU"/>
        </a:p>
      </dgm:t>
    </dgm:pt>
    <dgm:pt modelId="{6151F34F-6C11-4E52-9352-A0075B12D2B2}" type="sibTrans" cxnId="{6D4FF5E3-BA2F-40E7-934F-97BB8F388A4C}">
      <dgm:prSet/>
      <dgm:spPr/>
      <dgm:t>
        <a:bodyPr/>
        <a:lstStyle/>
        <a:p>
          <a:endParaRPr lang="ru-RU"/>
        </a:p>
      </dgm:t>
    </dgm:pt>
    <dgm:pt modelId="{BF2AA9AC-C922-4CD8-A519-B99CE7CCF2C3}">
      <dgm:prSet custT="1"/>
      <dgm:spPr/>
      <dgm:t>
        <a:bodyPr/>
        <a:lstStyle/>
        <a:p>
          <a:pPr algn="l"/>
          <a:endParaRPr lang="ru-RU" sz="1100" dirty="0"/>
        </a:p>
      </dgm:t>
    </dgm:pt>
    <dgm:pt modelId="{6FE6DEFD-159C-488C-9FAE-097E591E3891}" type="parTrans" cxnId="{2D25ABF6-E131-4B7C-B5A6-1C97AE489746}">
      <dgm:prSet/>
      <dgm:spPr/>
      <dgm:t>
        <a:bodyPr/>
        <a:lstStyle/>
        <a:p>
          <a:endParaRPr lang="ru-RU"/>
        </a:p>
      </dgm:t>
    </dgm:pt>
    <dgm:pt modelId="{CED65D7A-A8DB-4977-A08A-BBDF24F248A7}" type="sibTrans" cxnId="{2D25ABF6-E131-4B7C-B5A6-1C97AE489746}">
      <dgm:prSet/>
      <dgm:spPr/>
      <dgm:t>
        <a:bodyPr/>
        <a:lstStyle/>
        <a:p>
          <a:endParaRPr lang="ru-RU"/>
        </a:p>
      </dgm:t>
    </dgm:pt>
    <dgm:pt modelId="{BA4A84B1-E51F-4A79-B986-FB6CF4831439}">
      <dgm:prSet custT="1"/>
      <dgm:spPr/>
      <dgm:t>
        <a:bodyPr/>
        <a:lstStyle/>
        <a:p>
          <a:pPr algn="l"/>
          <a:endParaRPr lang="ru-RU" sz="1100" dirty="0"/>
        </a:p>
      </dgm:t>
    </dgm:pt>
    <dgm:pt modelId="{26FE7273-0E7B-4A76-951C-C85BA193166D}" type="parTrans" cxnId="{62A0E329-D221-415D-9700-254B9E80D443}">
      <dgm:prSet/>
      <dgm:spPr/>
      <dgm:t>
        <a:bodyPr/>
        <a:lstStyle/>
        <a:p>
          <a:endParaRPr lang="ru-RU"/>
        </a:p>
      </dgm:t>
    </dgm:pt>
    <dgm:pt modelId="{F0C6F927-75E1-4D47-840B-152E723A9E41}" type="sibTrans" cxnId="{62A0E329-D221-415D-9700-254B9E80D443}">
      <dgm:prSet/>
      <dgm:spPr/>
      <dgm:t>
        <a:bodyPr/>
        <a:lstStyle/>
        <a:p>
          <a:endParaRPr lang="ru-RU"/>
        </a:p>
      </dgm:t>
    </dgm:pt>
    <dgm:pt modelId="{44B52F12-9621-4D3C-BBD8-B133918C8599}">
      <dgm:prSet phldrT="[Текст]" custT="1"/>
      <dgm:spPr/>
      <dgm:t>
        <a:bodyPr/>
        <a:lstStyle/>
        <a:p>
          <a:pPr algn="l"/>
          <a:r>
            <a:rPr lang="ru-RU" sz="1100" dirty="0">
              <a:latin typeface="Arial" panose="020B0604020202020204" pitchFamily="34" charset="0"/>
              <a:cs typeface="Arial" panose="020B0604020202020204" pitchFamily="34" charset="0"/>
            </a:rPr>
            <a:t>В рамках торговли ЕЭАС порядка 80% экспортируемой химической продукции являются товарами слабого передела </a:t>
          </a:r>
        </a:p>
      </dgm:t>
    </dgm:pt>
    <dgm:pt modelId="{2A5AF787-C500-468B-A06C-34C233D83FC6}" type="parTrans" cxnId="{51C74733-63FB-4AE3-8C5D-6D79CD844191}">
      <dgm:prSet/>
      <dgm:spPr/>
      <dgm:t>
        <a:bodyPr/>
        <a:lstStyle/>
        <a:p>
          <a:endParaRPr lang="ru-RU"/>
        </a:p>
      </dgm:t>
    </dgm:pt>
    <dgm:pt modelId="{F4C5114E-3507-424D-991F-C8E4AE6A2A15}" type="sibTrans" cxnId="{51C74733-63FB-4AE3-8C5D-6D79CD844191}">
      <dgm:prSet/>
      <dgm:spPr/>
      <dgm:t>
        <a:bodyPr/>
        <a:lstStyle/>
        <a:p>
          <a:endParaRPr lang="ru-RU"/>
        </a:p>
      </dgm:t>
    </dgm:pt>
    <dgm:pt modelId="{CE6D05B3-0142-4DBD-8CEF-266AECC1E5C1}">
      <dgm:prSet custT="1"/>
      <dgm:spPr/>
      <dgm:t>
        <a:bodyPr/>
        <a:lstStyle/>
        <a:p>
          <a:pPr algn="just"/>
          <a:r>
            <a:rPr lang="ru-RU" sz="1100" dirty="0">
              <a:latin typeface="Arial" panose="020B0604020202020204" pitchFamily="34" charset="0"/>
              <a:cs typeface="Arial" panose="020B0604020202020204" pitchFamily="34" charset="0"/>
            </a:rPr>
            <a:t>Административные барьеры (лицензирование и т.д.)</a:t>
          </a:r>
        </a:p>
      </dgm:t>
    </dgm:pt>
    <dgm:pt modelId="{205D553C-AC47-4473-85EC-57DBF92C8D2E}" type="parTrans" cxnId="{3C72CE97-5EC5-4EA5-8CE4-9922E2F695A4}">
      <dgm:prSet/>
      <dgm:spPr/>
      <dgm:t>
        <a:bodyPr/>
        <a:lstStyle/>
        <a:p>
          <a:endParaRPr lang="ru-RU"/>
        </a:p>
      </dgm:t>
    </dgm:pt>
    <dgm:pt modelId="{D1FE3ED9-EE0C-45B6-84B6-C0783C6E5819}" type="sibTrans" cxnId="{3C72CE97-5EC5-4EA5-8CE4-9922E2F695A4}">
      <dgm:prSet/>
      <dgm:spPr/>
      <dgm:t>
        <a:bodyPr/>
        <a:lstStyle/>
        <a:p>
          <a:endParaRPr lang="ru-RU"/>
        </a:p>
      </dgm:t>
    </dgm:pt>
    <dgm:pt modelId="{112E259E-7924-4555-8CF6-C54603378DE8}">
      <dgm:prSet phldrT="[Текст]" custT="1"/>
      <dgm:spPr/>
      <dgm:t>
        <a:bodyPr/>
        <a:lstStyle/>
        <a:p>
          <a:pPr algn="l"/>
          <a:r>
            <a:rPr lang="ru-RU" sz="1100" dirty="0">
              <a:latin typeface="Arial" panose="020B0604020202020204" pitchFamily="34" charset="0"/>
              <a:cs typeface="Arial" panose="020B0604020202020204" pitchFamily="34" charset="0"/>
            </a:rPr>
            <a:t>Выпуск больших объемов продукции низкого и среднего переделов</a:t>
          </a:r>
        </a:p>
      </dgm:t>
    </dgm:pt>
    <dgm:pt modelId="{39C62FD0-237C-404D-A7B1-C39891BCAE17}" type="parTrans" cxnId="{51B65A78-A81A-41EC-AB68-02096DE5B239}">
      <dgm:prSet/>
      <dgm:spPr/>
      <dgm:t>
        <a:bodyPr/>
        <a:lstStyle/>
        <a:p>
          <a:endParaRPr lang="ru-RU"/>
        </a:p>
      </dgm:t>
    </dgm:pt>
    <dgm:pt modelId="{00853546-D31A-4C41-985B-54CA709BCCF3}" type="sibTrans" cxnId="{51B65A78-A81A-41EC-AB68-02096DE5B239}">
      <dgm:prSet/>
      <dgm:spPr/>
      <dgm:t>
        <a:bodyPr/>
        <a:lstStyle/>
        <a:p>
          <a:endParaRPr lang="ru-RU"/>
        </a:p>
      </dgm:t>
    </dgm:pt>
    <dgm:pt modelId="{A1AC8CB5-6DC9-49BC-957F-25F17DBA0255}" type="pres">
      <dgm:prSet presAssocID="{1AC37C25-AE65-4FBD-88F1-69EBF7A93EB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6BD354C-5162-4AD2-8010-A5DB33F932DE}" type="pres">
      <dgm:prSet presAssocID="{4F95EAC1-277E-4159-AD4A-2812B6C0C59D}" presName="composite" presStyleCnt="0"/>
      <dgm:spPr/>
    </dgm:pt>
    <dgm:pt modelId="{C96C3279-989A-4B35-8ABA-487DEDD93F97}" type="pres">
      <dgm:prSet presAssocID="{4F95EAC1-277E-4159-AD4A-2812B6C0C59D}" presName="parTx" presStyleLbl="alignNode1" presStyleIdx="0" presStyleCnt="4" custLinFactNeighborX="-166" custLinFactNeighborY="-3892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6AB63E-23DF-4BE8-8DDD-BDC774CE0F94}" type="pres">
      <dgm:prSet presAssocID="{4F95EAC1-277E-4159-AD4A-2812B6C0C59D}" presName="desTx" presStyleLbl="alignAccFollowNode1" presStyleIdx="0" presStyleCnt="4" custScaleY="1138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30F9DB-D2B5-40CB-912B-171060DA2DBD}" type="pres">
      <dgm:prSet presAssocID="{02CBB4DB-2841-4E9C-B91E-03FD9C75C388}" presName="space" presStyleCnt="0"/>
      <dgm:spPr/>
    </dgm:pt>
    <dgm:pt modelId="{2A040B08-6738-4366-A8C9-47A016ECC101}" type="pres">
      <dgm:prSet presAssocID="{4314AA26-AF3A-49C7-B119-79E7FEFDE040}" presName="composite" presStyleCnt="0"/>
      <dgm:spPr/>
    </dgm:pt>
    <dgm:pt modelId="{61BB0CCC-7065-42A4-97DB-D29A727A0A71}" type="pres">
      <dgm:prSet presAssocID="{4314AA26-AF3A-49C7-B119-79E7FEFDE040}" presName="parTx" presStyleLbl="alignNode1" presStyleIdx="1" presStyleCnt="4" custLinFactNeighborX="-403" custLinFactNeighborY="-3969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74F20F-A15D-4E4B-B4BA-4DDA12ECBA3D}" type="pres">
      <dgm:prSet presAssocID="{4314AA26-AF3A-49C7-B119-79E7FEFDE040}" presName="desTx" presStyleLbl="alignAccFollowNode1" presStyleIdx="1" presStyleCnt="4" custScaleY="1133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E05F95-2058-4E38-BD2C-CFD882670DBF}" type="pres">
      <dgm:prSet presAssocID="{30B9295B-7A2F-4D2A-BFC3-3DD6306B0EAE}" presName="space" presStyleCnt="0"/>
      <dgm:spPr/>
    </dgm:pt>
    <dgm:pt modelId="{F551566E-D3AE-48B1-9925-D9444081F321}" type="pres">
      <dgm:prSet presAssocID="{E56A8CB1-AC12-45F1-A783-67676905C433}" presName="composite" presStyleCnt="0"/>
      <dgm:spPr/>
    </dgm:pt>
    <dgm:pt modelId="{BC3F677A-23B7-4AD6-AF47-180D3CB72B79}" type="pres">
      <dgm:prSet presAssocID="{E56A8CB1-AC12-45F1-A783-67676905C433}" presName="parTx" presStyleLbl="alignNode1" presStyleIdx="2" presStyleCnt="4" custLinFactNeighborX="-2556" custLinFactNeighborY="-3653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7CE638-5E30-425A-989B-DFC5D47B03FD}" type="pres">
      <dgm:prSet presAssocID="{E56A8CB1-AC12-45F1-A783-67676905C433}" presName="desTx" presStyleLbl="alignAccFollowNode1" presStyleIdx="2" presStyleCnt="4" custScaleY="1123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3F7B5E-8DAF-4730-963B-4E6A3E351D58}" type="pres">
      <dgm:prSet presAssocID="{2A89BA1A-3ACF-4BD2-A61E-451DC5162210}" presName="space" presStyleCnt="0"/>
      <dgm:spPr/>
    </dgm:pt>
    <dgm:pt modelId="{E6EC3820-5A27-4F52-9AF2-7DB6701ECB05}" type="pres">
      <dgm:prSet presAssocID="{69DEC28F-5789-4A5C-B70D-645998D1B1CF}" presName="composite" presStyleCnt="0"/>
      <dgm:spPr/>
    </dgm:pt>
    <dgm:pt modelId="{A2946685-8C4D-4B92-B0A0-001F0EA14E63}" type="pres">
      <dgm:prSet presAssocID="{69DEC28F-5789-4A5C-B70D-645998D1B1CF}" presName="parTx" presStyleLbl="alignNode1" presStyleIdx="3" presStyleCnt="4" custLinFactNeighborX="166" custLinFactNeighborY="-3101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8F93D6-6367-4E61-94F5-E67747F521D1}" type="pres">
      <dgm:prSet presAssocID="{69DEC28F-5789-4A5C-B70D-645998D1B1CF}" presName="desTx" presStyleLbl="alignAccFollowNode1" presStyleIdx="3" presStyleCnt="4" custScaleY="114043" custLinFactNeighborX="166" custLinFactNeighborY="9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61418B6-87D6-4133-A467-B4596125DCFC}" type="presOf" srcId="{FAAEC9F7-1278-407F-983F-DCAD636264B7}" destId="{0274F20F-A15D-4E4B-B4BA-4DDA12ECBA3D}" srcOrd="0" destOrd="4" presId="urn:microsoft.com/office/officeart/2005/8/layout/hList1"/>
    <dgm:cxn modelId="{B9537FBB-D428-4A6E-A356-DA33B7146F0E}" srcId="{69DEC28F-5789-4A5C-B70D-645998D1B1CF}" destId="{CC43934A-AB04-406A-96F5-DE1B1F7A47B2}" srcOrd="0" destOrd="0" parTransId="{4644E2CE-D7AC-4ADF-9C74-DDE46DA4B17C}" sibTransId="{A32B430F-7B52-4765-8EE6-C1BCE32253F8}"/>
    <dgm:cxn modelId="{1F6910D3-7C40-42C6-BB4B-95162CB9DC87}" type="presOf" srcId="{CFE43A37-FD01-4FBF-9D2D-5C516FC805D4}" destId="{0274F20F-A15D-4E4B-B4BA-4DDA12ECBA3D}" srcOrd="0" destOrd="7" presId="urn:microsoft.com/office/officeart/2005/8/layout/hList1"/>
    <dgm:cxn modelId="{07D195E0-084A-416F-89FB-2D72C3645ED0}" type="presOf" srcId="{4FEF1368-2DE5-4EB4-A360-CCCEDAF92CD2}" destId="{EE6AB63E-23DF-4BE8-8DDD-BDC774CE0F94}" srcOrd="0" destOrd="9" presId="urn:microsoft.com/office/officeart/2005/8/layout/hList1"/>
    <dgm:cxn modelId="{D7361A16-E583-4EB5-AE36-DFC3E00F0040}" srcId="{4314AA26-AF3A-49C7-B119-79E7FEFDE040}" destId="{7F9546D1-9B69-4DA4-A5D8-0103BCD79218}" srcOrd="6" destOrd="0" parTransId="{93FB0329-EE2C-4E4E-98D6-B6B25FD9C383}" sibTransId="{E85EB94A-E973-4402-98CB-171428DF08AE}"/>
    <dgm:cxn modelId="{5CC661D1-8BCC-4CC3-A781-E851541F9B99}" type="presOf" srcId="{8667850F-D74A-4518-A2B4-B46191E560B7}" destId="{288F93D6-6367-4E61-94F5-E67747F521D1}" srcOrd="0" destOrd="6" presId="urn:microsoft.com/office/officeart/2005/8/layout/hList1"/>
    <dgm:cxn modelId="{38B3E5E9-60A1-4B50-B773-B432591532B0}" type="presOf" srcId="{337EFC85-1BB6-4DF5-9407-8849CAD7D4E8}" destId="{867CE638-5E30-425A-989B-DFC5D47B03FD}" srcOrd="0" destOrd="0" presId="urn:microsoft.com/office/officeart/2005/8/layout/hList1"/>
    <dgm:cxn modelId="{8E9CCE03-E27F-41D5-8B39-0D9F3671B9D8}" type="presOf" srcId="{BB54F9F3-AFD5-419B-8ED6-52D3AB3BA0FD}" destId="{0274F20F-A15D-4E4B-B4BA-4DDA12ECBA3D}" srcOrd="0" destOrd="0" presId="urn:microsoft.com/office/officeart/2005/8/layout/hList1"/>
    <dgm:cxn modelId="{E7AA73FD-59D1-40DB-9867-9BC334211516}" srcId="{1AC37C25-AE65-4FBD-88F1-69EBF7A93EB1}" destId="{E56A8CB1-AC12-45F1-A783-67676905C433}" srcOrd="2" destOrd="0" parTransId="{46DFE7B6-7559-4B0B-8219-6F52B406E0CE}" sibTransId="{2A89BA1A-3ACF-4BD2-A61E-451DC5162210}"/>
    <dgm:cxn modelId="{35E90C28-8B48-41A3-AC70-A68183A1CF59}" type="presOf" srcId="{8F0075DF-5BE5-43BF-B8CB-934E77EAE8EC}" destId="{EE6AB63E-23DF-4BE8-8DDD-BDC774CE0F94}" srcOrd="0" destOrd="0" presId="urn:microsoft.com/office/officeart/2005/8/layout/hList1"/>
    <dgm:cxn modelId="{A77215C1-AB0A-40D8-BD46-3A23B392C398}" type="presOf" srcId="{4FEA0546-7F2F-489A-8642-4E93F70F2916}" destId="{EE6AB63E-23DF-4BE8-8DDD-BDC774CE0F94}" srcOrd="0" destOrd="1" presId="urn:microsoft.com/office/officeart/2005/8/layout/hList1"/>
    <dgm:cxn modelId="{CD68933F-8701-4636-982E-D678134E3A21}" type="presOf" srcId="{7F9546D1-9B69-4DA4-A5D8-0103BCD79218}" destId="{0274F20F-A15D-4E4B-B4BA-4DDA12ECBA3D}" srcOrd="0" destOrd="6" presId="urn:microsoft.com/office/officeart/2005/8/layout/hList1"/>
    <dgm:cxn modelId="{B179761A-01DF-4201-BC02-ADB4DBFC24D4}" type="presOf" srcId="{AA68B219-F457-4AD9-9DAB-BB82872C8DF8}" destId="{867CE638-5E30-425A-989B-DFC5D47B03FD}" srcOrd="0" destOrd="2" presId="urn:microsoft.com/office/officeart/2005/8/layout/hList1"/>
    <dgm:cxn modelId="{9A79E729-4FBD-46D5-82A7-84890C5ED33B}" srcId="{4314AA26-AF3A-49C7-B119-79E7FEFDE040}" destId="{CACA243B-5D63-4543-A03B-74FF51F2557C}" srcOrd="2" destOrd="0" parTransId="{5B2EA9E3-5F3E-4AFC-902E-65B3D43E3ECE}" sibTransId="{169A828C-A306-47BE-AAC9-BC5CF69F0954}"/>
    <dgm:cxn modelId="{BE604D7F-FDAE-4D34-A42E-760F71D06CEB}" type="presOf" srcId="{498D6286-0F54-47D7-8482-BE1ACD7A322C}" destId="{EE6AB63E-23DF-4BE8-8DDD-BDC774CE0F94}" srcOrd="0" destOrd="8" presId="urn:microsoft.com/office/officeart/2005/8/layout/hList1"/>
    <dgm:cxn modelId="{51B65A78-A81A-41EC-AB68-02096DE5B239}" srcId="{4F95EAC1-277E-4159-AD4A-2812B6C0C59D}" destId="{112E259E-7924-4555-8CF6-C54603378DE8}" srcOrd="3" destOrd="0" parTransId="{39C62FD0-237C-404D-A7B1-C39891BCAE17}" sibTransId="{00853546-D31A-4C41-985B-54CA709BCCF3}"/>
    <dgm:cxn modelId="{2125783E-21BE-4C61-AA54-56BF3B47A36F}" type="presOf" srcId="{17785E55-232F-42E7-B1D8-3A97210D5A8C}" destId="{0274F20F-A15D-4E4B-B4BA-4DDA12ECBA3D}" srcOrd="0" destOrd="3" presId="urn:microsoft.com/office/officeart/2005/8/layout/hList1"/>
    <dgm:cxn modelId="{910B8AE5-8703-4774-98F9-16D741DD2299}" srcId="{E56A8CB1-AC12-45F1-A783-67676905C433}" destId="{A2B1CFC5-00E0-4DDB-BFCB-D5AB82133076}" srcOrd="1" destOrd="0" parTransId="{B2678E21-11C1-4161-8ED0-11EC838168A2}" sibTransId="{FBD78775-D881-421B-8275-5303ED1FCD1C}"/>
    <dgm:cxn modelId="{DDD13141-D293-4E0F-B77D-53E94F578DC3}" type="presOf" srcId="{4314AA26-AF3A-49C7-B119-79E7FEFDE040}" destId="{61BB0CCC-7065-42A4-97DB-D29A727A0A71}" srcOrd="0" destOrd="0" presId="urn:microsoft.com/office/officeart/2005/8/layout/hList1"/>
    <dgm:cxn modelId="{23D8E71C-AD04-4289-B727-602E758DDAFA}" srcId="{4314AA26-AF3A-49C7-B119-79E7FEFDE040}" destId="{17785E55-232F-42E7-B1D8-3A97210D5A8C}" srcOrd="3" destOrd="0" parTransId="{AEA45836-E7E0-4563-A1F7-190A46DF605A}" sibTransId="{8EC437BC-418E-43BD-AF04-336F77796836}"/>
    <dgm:cxn modelId="{13309B24-25F1-419D-B7EB-E54CC0C7A15F}" srcId="{4F95EAC1-277E-4159-AD4A-2812B6C0C59D}" destId="{4FEF1368-2DE5-4EB4-A360-CCCEDAF92CD2}" srcOrd="9" destOrd="0" parTransId="{904B0332-46F5-4724-AF3A-E0164E387027}" sibTransId="{5DBE2E2A-60A5-4546-8B84-1E7D9F10B021}"/>
    <dgm:cxn modelId="{C8FE5EBB-7E67-498B-9B5B-2491DA1EC8A4}" type="presOf" srcId="{BF2AA9AC-C922-4CD8-A519-B99CE7CCF2C3}" destId="{288F93D6-6367-4E61-94F5-E67747F521D1}" srcOrd="0" destOrd="5" presId="urn:microsoft.com/office/officeart/2005/8/layout/hList1"/>
    <dgm:cxn modelId="{9511E639-803B-4832-99EA-FAC8F6777DEB}" type="presOf" srcId="{CE6D05B3-0142-4DBD-8CEF-266AECC1E5C1}" destId="{288F93D6-6367-4E61-94F5-E67747F521D1}" srcOrd="0" destOrd="3" presId="urn:microsoft.com/office/officeart/2005/8/layout/hList1"/>
    <dgm:cxn modelId="{3C72CE97-5EC5-4EA5-8CE4-9922E2F695A4}" srcId="{69DEC28F-5789-4A5C-B70D-645998D1B1CF}" destId="{CE6D05B3-0142-4DBD-8CEF-266AECC1E5C1}" srcOrd="3" destOrd="0" parTransId="{205D553C-AC47-4473-85EC-57DBF92C8D2E}" sibTransId="{D1FE3ED9-EE0C-45B6-84B6-C0783C6E5819}"/>
    <dgm:cxn modelId="{1B895089-707B-4236-AADD-1FB8BFF91AD1}" type="presOf" srcId="{69DEC28F-5789-4A5C-B70D-645998D1B1CF}" destId="{A2946685-8C4D-4B92-B0A0-001F0EA14E63}" srcOrd="0" destOrd="0" presId="urn:microsoft.com/office/officeart/2005/8/layout/hList1"/>
    <dgm:cxn modelId="{51C74733-63FB-4AE3-8C5D-6D79CD844191}" srcId="{4F95EAC1-277E-4159-AD4A-2812B6C0C59D}" destId="{44B52F12-9621-4D3C-BBD8-B133918C8599}" srcOrd="4" destOrd="0" parTransId="{2A5AF787-C500-468B-A06C-34C233D83FC6}" sibTransId="{F4C5114E-3507-424D-991F-C8E4AE6A2A15}"/>
    <dgm:cxn modelId="{2BD1BC24-742F-453B-B49E-772EF3408167}" type="presOf" srcId="{A2B1CFC5-00E0-4DDB-BFCB-D5AB82133076}" destId="{867CE638-5E30-425A-989B-DFC5D47B03FD}" srcOrd="0" destOrd="1" presId="urn:microsoft.com/office/officeart/2005/8/layout/hList1"/>
    <dgm:cxn modelId="{43765D00-6F0F-45A6-A31F-E25801B7C7B0}" type="presOf" srcId="{6D33A293-D248-4F73-806D-BD39B50B11A2}" destId="{0274F20F-A15D-4E4B-B4BA-4DDA12ECBA3D}" srcOrd="0" destOrd="5" presId="urn:microsoft.com/office/officeart/2005/8/layout/hList1"/>
    <dgm:cxn modelId="{760F0C5E-D60B-42E4-9FFC-C2A38E3F3235}" type="presOf" srcId="{E56A8CB1-AC12-45F1-A783-67676905C433}" destId="{BC3F677A-23B7-4AD6-AF47-180D3CB72B79}" srcOrd="0" destOrd="0" presId="urn:microsoft.com/office/officeart/2005/8/layout/hList1"/>
    <dgm:cxn modelId="{D6428FEB-288E-43FB-A7AC-AE111A036086}" srcId="{4314AA26-AF3A-49C7-B119-79E7FEFDE040}" destId="{CFE43A37-FD01-4FBF-9D2D-5C516FC805D4}" srcOrd="7" destOrd="0" parTransId="{9850A79B-3FA8-4841-A7CE-D747E6F7CB6A}" sibTransId="{3B329E7D-F4DA-4A99-836C-A38BA602269E}"/>
    <dgm:cxn modelId="{6F828091-10E9-464F-BF11-4DE4F41654EC}" type="presOf" srcId="{44B52F12-9621-4D3C-BBD8-B133918C8599}" destId="{EE6AB63E-23DF-4BE8-8DDD-BDC774CE0F94}" srcOrd="0" destOrd="4" presId="urn:microsoft.com/office/officeart/2005/8/layout/hList1"/>
    <dgm:cxn modelId="{F9480EA7-CB28-48DD-97DE-AB0D04AB5EF5}" srcId="{69DEC28F-5789-4A5C-B70D-645998D1B1CF}" destId="{8667850F-D74A-4518-A2B4-B46191E560B7}" srcOrd="6" destOrd="0" parTransId="{15C26B94-FEAD-4957-B397-D0238638C2E2}" sibTransId="{AB682CFA-8F80-4DB4-B5E3-9FC8E8AC8FC0}"/>
    <dgm:cxn modelId="{B1D58E2C-8F57-4EF0-B394-9782587DEF27}" srcId="{E56A8CB1-AC12-45F1-A783-67676905C433}" destId="{337EFC85-1BB6-4DF5-9407-8849CAD7D4E8}" srcOrd="0" destOrd="0" parTransId="{7A238486-D281-403C-96EB-92F34BAA98FB}" sibTransId="{97C7B5EC-C677-4097-8C70-8F808087DFCD}"/>
    <dgm:cxn modelId="{0FA24D8F-0B3D-4BAA-BC39-2F6BE07F077D}" type="presOf" srcId="{1AC37C25-AE65-4FBD-88F1-69EBF7A93EB1}" destId="{A1AC8CB5-6DC9-49BC-957F-25F17DBA0255}" srcOrd="0" destOrd="0" presId="urn:microsoft.com/office/officeart/2005/8/layout/hList1"/>
    <dgm:cxn modelId="{8E1159C9-47EA-450B-B67F-B770EEA1C91D}" type="presOf" srcId="{4F95EAC1-277E-4159-AD4A-2812B6C0C59D}" destId="{C96C3279-989A-4B35-8ABA-487DEDD93F97}" srcOrd="0" destOrd="0" presId="urn:microsoft.com/office/officeart/2005/8/layout/hList1"/>
    <dgm:cxn modelId="{66ADDBA0-4617-4DFA-9099-67197DEE8D9D}" srcId="{4314AA26-AF3A-49C7-B119-79E7FEFDE040}" destId="{FAAEC9F7-1278-407F-983F-DCAD636264B7}" srcOrd="4" destOrd="0" parTransId="{279172A9-2C86-40B9-B0F0-EA94E44D3AA4}" sibTransId="{4973B9E5-D109-413B-B88B-8C0545818825}"/>
    <dgm:cxn modelId="{A3A2D361-0137-4609-9189-23019630A1BC}" type="presOf" srcId="{23F85FE3-5FDE-44AE-98A7-7D3B3B59CE7E}" destId="{288F93D6-6367-4E61-94F5-E67747F521D1}" srcOrd="0" destOrd="7" presId="urn:microsoft.com/office/officeart/2005/8/layout/hList1"/>
    <dgm:cxn modelId="{6D4FF5E3-BA2F-40E7-934F-97BB8F388A4C}" srcId="{69DEC28F-5789-4A5C-B70D-645998D1B1CF}" destId="{2AEADCFE-D9AC-4426-9ECF-80424408531B}" srcOrd="1" destOrd="0" parTransId="{4A1022F9-41DB-4BA4-B411-37C116301B7E}" sibTransId="{6151F34F-6C11-4E52-9352-A0075B12D2B2}"/>
    <dgm:cxn modelId="{0D985A00-218C-40BE-9288-6AE9614532F3}" type="presOf" srcId="{127A0544-F78B-47DE-B7C6-1ADF1E9CBC95}" destId="{EE6AB63E-23DF-4BE8-8DDD-BDC774CE0F94}" srcOrd="0" destOrd="5" presId="urn:microsoft.com/office/officeart/2005/8/layout/hList1"/>
    <dgm:cxn modelId="{62A0E329-D221-415D-9700-254B9E80D443}" srcId="{69DEC28F-5789-4A5C-B70D-645998D1B1CF}" destId="{BA4A84B1-E51F-4A79-B986-FB6CF4831439}" srcOrd="4" destOrd="0" parTransId="{26FE7273-0E7B-4A76-951C-C85BA193166D}" sibTransId="{F0C6F927-75E1-4D47-840B-152E723A9E41}"/>
    <dgm:cxn modelId="{66E7B87E-CB57-4931-A45D-3B109D3ACF02}" srcId="{4314AA26-AF3A-49C7-B119-79E7FEFDE040}" destId="{BB54F9F3-AFD5-419B-8ED6-52D3AB3BA0FD}" srcOrd="0" destOrd="0" parTransId="{186EE44F-3698-4ABE-B441-6FE74DE49C65}" sibTransId="{33F6411C-70F9-4AE5-9835-84CA6619DB5C}"/>
    <dgm:cxn modelId="{8D566012-6B3E-4120-B429-D62054E70E31}" type="presOf" srcId="{BA4A84B1-E51F-4A79-B986-FB6CF4831439}" destId="{288F93D6-6367-4E61-94F5-E67747F521D1}" srcOrd="0" destOrd="4" presId="urn:microsoft.com/office/officeart/2005/8/layout/hList1"/>
    <dgm:cxn modelId="{DF698CD0-2B8A-40F4-B033-C307BA53596C}" srcId="{4F95EAC1-277E-4159-AD4A-2812B6C0C59D}" destId="{498D6286-0F54-47D7-8482-BE1ACD7A322C}" srcOrd="8" destOrd="0" parTransId="{9A63BA7B-8715-4CBA-9D71-CE372C4ECBC4}" sibTransId="{C1EA5EC3-71DA-4109-9311-3A0DEC91F877}"/>
    <dgm:cxn modelId="{C283E58C-35AB-48C7-8960-2AFDFEAF250E}" srcId="{4F95EAC1-277E-4159-AD4A-2812B6C0C59D}" destId="{8F0075DF-5BE5-43BF-B8CB-934E77EAE8EC}" srcOrd="0" destOrd="0" parTransId="{26ABE0EB-6B87-433A-846D-FFDEA15D0728}" sibTransId="{67F258F3-ECE5-44DB-B320-1CCE02615F3A}"/>
    <dgm:cxn modelId="{2416D324-CC77-498C-851A-75C1CED1CE2A}" type="presOf" srcId="{743488A1-9B72-4739-8DEB-43AFA1BFADD6}" destId="{0274F20F-A15D-4E4B-B4BA-4DDA12ECBA3D}" srcOrd="0" destOrd="1" presId="urn:microsoft.com/office/officeart/2005/8/layout/hList1"/>
    <dgm:cxn modelId="{C1119E02-7F6C-448E-9D37-2FC50749B6A3}" type="presOf" srcId="{34578BF8-7135-4AE7-A294-06F62954B851}" destId="{EE6AB63E-23DF-4BE8-8DDD-BDC774CE0F94}" srcOrd="0" destOrd="7" presId="urn:microsoft.com/office/officeart/2005/8/layout/hList1"/>
    <dgm:cxn modelId="{8F43EFA0-5016-4B45-B417-8EFBDFF145E1}" srcId="{1AC37C25-AE65-4FBD-88F1-69EBF7A93EB1}" destId="{69DEC28F-5789-4A5C-B70D-645998D1B1CF}" srcOrd="3" destOrd="0" parTransId="{ADE2F4EE-6D50-4192-B63D-198C94F2DC3E}" sibTransId="{5E27660D-5A74-4576-A835-FE471D322586}"/>
    <dgm:cxn modelId="{84C6696C-783E-46B3-B9A1-ED74AAED2B37}" srcId="{4314AA26-AF3A-49C7-B119-79E7FEFDE040}" destId="{743488A1-9B72-4739-8DEB-43AFA1BFADD6}" srcOrd="1" destOrd="0" parTransId="{6AF90C4D-F172-4989-960F-7DADE59511BC}" sibTransId="{FD50EF43-3232-4110-A8EF-EDB490571B72}"/>
    <dgm:cxn modelId="{E950C40C-E742-4F3A-88BE-664EE0574283}" srcId="{4F95EAC1-277E-4159-AD4A-2812B6C0C59D}" destId="{4FEA0546-7F2F-489A-8642-4E93F70F2916}" srcOrd="1" destOrd="0" parTransId="{5E6EA4B1-0BD3-4A71-8EB5-06A7D9280FC0}" sibTransId="{6DA0D8A8-A69F-4EC2-B38E-A964A26A5EEB}"/>
    <dgm:cxn modelId="{4AF2DF82-BBCE-494D-89D8-4050042BA534}" type="presOf" srcId="{2CC62E66-1F4A-4E29-9A84-D48FA8453E5E}" destId="{EE6AB63E-23DF-4BE8-8DDD-BDC774CE0F94}" srcOrd="0" destOrd="2" presId="urn:microsoft.com/office/officeart/2005/8/layout/hList1"/>
    <dgm:cxn modelId="{804E9E19-7CC7-405C-AA41-9D1639728065}" type="presOf" srcId="{CACA243B-5D63-4543-A03B-74FF51F2557C}" destId="{0274F20F-A15D-4E4B-B4BA-4DDA12ECBA3D}" srcOrd="0" destOrd="2" presId="urn:microsoft.com/office/officeart/2005/8/layout/hList1"/>
    <dgm:cxn modelId="{99B78E82-A895-4415-B98F-99147BC62642}" srcId="{4F95EAC1-277E-4159-AD4A-2812B6C0C59D}" destId="{2CC62E66-1F4A-4E29-9A84-D48FA8453E5E}" srcOrd="2" destOrd="0" parTransId="{E3250D53-E25B-483C-808D-C187F4B67166}" sibTransId="{649BB133-DBA8-4C90-8983-4625C4B660CF}"/>
    <dgm:cxn modelId="{00AF0D47-B849-4649-911E-AA71A93F2203}" srcId="{4F95EAC1-277E-4159-AD4A-2812B6C0C59D}" destId="{34578BF8-7135-4AE7-A294-06F62954B851}" srcOrd="7" destOrd="0" parTransId="{7478E646-221D-4A39-B2A1-FBA61DD3E978}" sibTransId="{289812CC-EF68-4E9F-A78A-D39E543C469F}"/>
    <dgm:cxn modelId="{270B074D-3FF3-4F0F-99BA-780E8DC8FA77}" srcId="{69DEC28F-5789-4A5C-B70D-645998D1B1CF}" destId="{23F85FE3-5FDE-44AE-98A7-7D3B3B59CE7E}" srcOrd="7" destOrd="0" parTransId="{67EA7F48-231F-42EE-A978-153E60F274AE}" sibTransId="{FF1EF70B-7E92-45DC-AED5-FA2CFE908C1A}"/>
    <dgm:cxn modelId="{CF75531F-C1D4-4E57-B551-C84F7BAA8A8A}" srcId="{1AC37C25-AE65-4FBD-88F1-69EBF7A93EB1}" destId="{4314AA26-AF3A-49C7-B119-79E7FEFDE040}" srcOrd="1" destOrd="0" parTransId="{E031E234-6765-432B-A79D-F0407BDE6BCA}" sibTransId="{30B9295B-7A2F-4D2A-BFC3-3DD6306B0EAE}"/>
    <dgm:cxn modelId="{90396F2A-127C-488A-9617-142A4405218C}" type="presOf" srcId="{2AEADCFE-D9AC-4426-9ECF-80424408531B}" destId="{288F93D6-6367-4E61-94F5-E67747F521D1}" srcOrd="0" destOrd="1" presId="urn:microsoft.com/office/officeart/2005/8/layout/hList1"/>
    <dgm:cxn modelId="{4928BC44-E100-4005-BD80-DFD54DD79823}" type="presOf" srcId="{CC43934A-AB04-406A-96F5-DE1B1F7A47B2}" destId="{288F93D6-6367-4E61-94F5-E67747F521D1}" srcOrd="0" destOrd="0" presId="urn:microsoft.com/office/officeart/2005/8/layout/hList1"/>
    <dgm:cxn modelId="{8DBA9F0B-AEDE-4C30-8AA5-86922FB11D5B}" srcId="{69DEC28F-5789-4A5C-B70D-645998D1B1CF}" destId="{F6B4982C-F906-4C30-BCEE-72FE41A6CD68}" srcOrd="2" destOrd="0" parTransId="{35A0ED14-56AE-499A-A9E7-9BCD065990EB}" sibTransId="{209F8406-473F-4378-8BED-DF1F0A195665}"/>
    <dgm:cxn modelId="{7AC26127-8FB0-4A51-94E1-32ACB795953E}" srcId="{E56A8CB1-AC12-45F1-A783-67676905C433}" destId="{AA68B219-F457-4AD9-9DAB-BB82872C8DF8}" srcOrd="2" destOrd="0" parTransId="{5CC0FEB2-6C2F-4873-B314-25C1881EF0D5}" sibTransId="{326015E1-3506-48FC-97F2-7EB526B6B7A0}"/>
    <dgm:cxn modelId="{2D25ABF6-E131-4B7C-B5A6-1C97AE489746}" srcId="{69DEC28F-5789-4A5C-B70D-645998D1B1CF}" destId="{BF2AA9AC-C922-4CD8-A519-B99CE7CCF2C3}" srcOrd="5" destOrd="0" parTransId="{6FE6DEFD-159C-488C-9FAE-097E591E3891}" sibTransId="{CED65D7A-A8DB-4977-A08A-BBDF24F248A7}"/>
    <dgm:cxn modelId="{889EDCC7-5754-4EDF-845E-664E609B22F6}" type="presOf" srcId="{13C6E699-9F41-430B-9351-6EB91ED90F7B}" destId="{EE6AB63E-23DF-4BE8-8DDD-BDC774CE0F94}" srcOrd="0" destOrd="6" presId="urn:microsoft.com/office/officeart/2005/8/layout/hList1"/>
    <dgm:cxn modelId="{077C63CE-D691-4F9C-A873-4C8AF084BA44}" srcId="{4314AA26-AF3A-49C7-B119-79E7FEFDE040}" destId="{6D33A293-D248-4F73-806D-BD39B50B11A2}" srcOrd="5" destOrd="0" parTransId="{30AA07EF-3F3F-48A2-82D2-3B378E319B8B}" sibTransId="{F66FA4E1-818F-47E0-9DFE-933D75E19CE3}"/>
    <dgm:cxn modelId="{5E39D6AA-FBE9-4ABE-A174-4758F45F695B}" type="presOf" srcId="{F6B4982C-F906-4C30-BCEE-72FE41A6CD68}" destId="{288F93D6-6367-4E61-94F5-E67747F521D1}" srcOrd="0" destOrd="2" presId="urn:microsoft.com/office/officeart/2005/8/layout/hList1"/>
    <dgm:cxn modelId="{7B0C4E62-138E-462B-988F-3DA216986DA8}" srcId="{4F95EAC1-277E-4159-AD4A-2812B6C0C59D}" destId="{13C6E699-9F41-430B-9351-6EB91ED90F7B}" srcOrd="6" destOrd="0" parTransId="{943B09F4-3590-43A2-B65B-01C7F613C845}" sibTransId="{85B9AE3A-84F0-44E9-A310-0B2A7141CB58}"/>
    <dgm:cxn modelId="{49B33A14-A8A9-4398-954F-48884B22941F}" srcId="{1AC37C25-AE65-4FBD-88F1-69EBF7A93EB1}" destId="{4F95EAC1-277E-4159-AD4A-2812B6C0C59D}" srcOrd="0" destOrd="0" parTransId="{EEB07CED-3A90-4AEE-B23B-726F1D1DD164}" sibTransId="{02CBB4DB-2841-4E9C-B91E-03FD9C75C388}"/>
    <dgm:cxn modelId="{866AE532-0E73-4832-AA0F-BABFAF3216A8}" srcId="{4F95EAC1-277E-4159-AD4A-2812B6C0C59D}" destId="{127A0544-F78B-47DE-B7C6-1ADF1E9CBC95}" srcOrd="5" destOrd="0" parTransId="{4B7C1CCF-09AE-48B4-9FEB-02ADBE717FBA}" sibTransId="{19210EFB-4852-4B18-9647-D86DF7601A23}"/>
    <dgm:cxn modelId="{6E6FC45C-A69E-48BA-B641-5D30C34F9CA5}" type="presOf" srcId="{112E259E-7924-4555-8CF6-C54603378DE8}" destId="{EE6AB63E-23DF-4BE8-8DDD-BDC774CE0F94}" srcOrd="0" destOrd="3" presId="urn:microsoft.com/office/officeart/2005/8/layout/hList1"/>
    <dgm:cxn modelId="{D36B26F6-4BA8-42ED-9643-5A3850F5D778}" type="presParOf" srcId="{A1AC8CB5-6DC9-49BC-957F-25F17DBA0255}" destId="{16BD354C-5162-4AD2-8010-A5DB33F932DE}" srcOrd="0" destOrd="0" presId="urn:microsoft.com/office/officeart/2005/8/layout/hList1"/>
    <dgm:cxn modelId="{9B53DEB9-2E80-4585-85A0-AEC43F2CF341}" type="presParOf" srcId="{16BD354C-5162-4AD2-8010-A5DB33F932DE}" destId="{C96C3279-989A-4B35-8ABA-487DEDD93F97}" srcOrd="0" destOrd="0" presId="urn:microsoft.com/office/officeart/2005/8/layout/hList1"/>
    <dgm:cxn modelId="{D7B8491B-CD3B-40CF-A5D1-D79CFBC694C0}" type="presParOf" srcId="{16BD354C-5162-4AD2-8010-A5DB33F932DE}" destId="{EE6AB63E-23DF-4BE8-8DDD-BDC774CE0F94}" srcOrd="1" destOrd="0" presId="urn:microsoft.com/office/officeart/2005/8/layout/hList1"/>
    <dgm:cxn modelId="{D2905600-5AAE-42DB-8A29-935C765519A5}" type="presParOf" srcId="{A1AC8CB5-6DC9-49BC-957F-25F17DBA0255}" destId="{2630F9DB-D2B5-40CB-912B-171060DA2DBD}" srcOrd="1" destOrd="0" presId="urn:microsoft.com/office/officeart/2005/8/layout/hList1"/>
    <dgm:cxn modelId="{E0DE2D33-3E38-4495-80B4-199495AA8F6C}" type="presParOf" srcId="{A1AC8CB5-6DC9-49BC-957F-25F17DBA0255}" destId="{2A040B08-6738-4366-A8C9-47A016ECC101}" srcOrd="2" destOrd="0" presId="urn:microsoft.com/office/officeart/2005/8/layout/hList1"/>
    <dgm:cxn modelId="{A096BF4C-D9D6-451C-8F5D-F7EDF2B06066}" type="presParOf" srcId="{2A040B08-6738-4366-A8C9-47A016ECC101}" destId="{61BB0CCC-7065-42A4-97DB-D29A727A0A71}" srcOrd="0" destOrd="0" presId="urn:microsoft.com/office/officeart/2005/8/layout/hList1"/>
    <dgm:cxn modelId="{64331B02-CF7A-4683-8BE7-6392189D7ACB}" type="presParOf" srcId="{2A040B08-6738-4366-A8C9-47A016ECC101}" destId="{0274F20F-A15D-4E4B-B4BA-4DDA12ECBA3D}" srcOrd="1" destOrd="0" presId="urn:microsoft.com/office/officeart/2005/8/layout/hList1"/>
    <dgm:cxn modelId="{663AAA41-C9BF-42ED-8595-FA4C639FF9E9}" type="presParOf" srcId="{A1AC8CB5-6DC9-49BC-957F-25F17DBA0255}" destId="{20E05F95-2058-4E38-BD2C-CFD882670DBF}" srcOrd="3" destOrd="0" presId="urn:microsoft.com/office/officeart/2005/8/layout/hList1"/>
    <dgm:cxn modelId="{40E6612F-2B79-4485-945D-84804E6B361E}" type="presParOf" srcId="{A1AC8CB5-6DC9-49BC-957F-25F17DBA0255}" destId="{F551566E-D3AE-48B1-9925-D9444081F321}" srcOrd="4" destOrd="0" presId="urn:microsoft.com/office/officeart/2005/8/layout/hList1"/>
    <dgm:cxn modelId="{D7F9CAA2-D91F-4A74-BBC8-B3AC9408ADCF}" type="presParOf" srcId="{F551566E-D3AE-48B1-9925-D9444081F321}" destId="{BC3F677A-23B7-4AD6-AF47-180D3CB72B79}" srcOrd="0" destOrd="0" presId="urn:microsoft.com/office/officeart/2005/8/layout/hList1"/>
    <dgm:cxn modelId="{36FE28FB-E01E-4EA2-9A02-3E87C0E305C8}" type="presParOf" srcId="{F551566E-D3AE-48B1-9925-D9444081F321}" destId="{867CE638-5E30-425A-989B-DFC5D47B03FD}" srcOrd="1" destOrd="0" presId="urn:microsoft.com/office/officeart/2005/8/layout/hList1"/>
    <dgm:cxn modelId="{6AC77064-069C-4D23-81E7-951BF159FD15}" type="presParOf" srcId="{A1AC8CB5-6DC9-49BC-957F-25F17DBA0255}" destId="{713F7B5E-8DAF-4730-963B-4E6A3E351D58}" srcOrd="5" destOrd="0" presId="urn:microsoft.com/office/officeart/2005/8/layout/hList1"/>
    <dgm:cxn modelId="{DEDBA6D9-917A-46AA-9D33-CB092A27827B}" type="presParOf" srcId="{A1AC8CB5-6DC9-49BC-957F-25F17DBA0255}" destId="{E6EC3820-5A27-4F52-9AF2-7DB6701ECB05}" srcOrd="6" destOrd="0" presId="urn:microsoft.com/office/officeart/2005/8/layout/hList1"/>
    <dgm:cxn modelId="{72B23B84-05CC-4B3E-B5C0-544042B164C9}" type="presParOf" srcId="{E6EC3820-5A27-4F52-9AF2-7DB6701ECB05}" destId="{A2946685-8C4D-4B92-B0A0-001F0EA14E63}" srcOrd="0" destOrd="0" presId="urn:microsoft.com/office/officeart/2005/8/layout/hList1"/>
    <dgm:cxn modelId="{DFFB91B2-402F-4A6D-B813-15DB506846DC}" type="presParOf" srcId="{E6EC3820-5A27-4F52-9AF2-7DB6701ECB05}" destId="{288F93D6-6367-4E61-94F5-E67747F521D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6C3279-989A-4B35-8ABA-487DEDD93F97}">
      <dsp:nvSpPr>
        <dsp:cNvPr id="0" name=""/>
        <dsp:cNvSpPr/>
      </dsp:nvSpPr>
      <dsp:spPr>
        <a:xfrm>
          <a:off x="7" y="181212"/>
          <a:ext cx="2401694" cy="960677"/>
        </a:xfrm>
        <a:prstGeom prst="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1">
                <a:alpha val="90000"/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 w="12700" cap="rnd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88900" dist="38100" dir="504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38100" h="508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/>
            <a:t>1. Сбыт продукции</a:t>
          </a:r>
        </a:p>
      </dsp:txBody>
      <dsp:txXfrm>
        <a:off x="7" y="181212"/>
        <a:ext cx="2401694" cy="960677"/>
      </dsp:txXfrm>
    </dsp:sp>
    <dsp:sp modelId="{EE6AB63E-23DF-4BE8-8DDD-BDC774CE0F94}">
      <dsp:nvSpPr>
        <dsp:cNvPr id="0" name=""/>
        <dsp:cNvSpPr/>
      </dsp:nvSpPr>
      <dsp:spPr>
        <a:xfrm>
          <a:off x="3994" y="1266573"/>
          <a:ext cx="2401694" cy="410628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>
              <a:latin typeface="Arial" panose="020B0604020202020204" pitchFamily="34" charset="0"/>
              <a:cs typeface="Arial" panose="020B0604020202020204" pitchFamily="34" charset="0"/>
            </a:rPr>
            <a:t>Осуществление закупок через «единый источник» по ДЗО АО «ФНБ Самрук-Казына</a:t>
          </a:r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>
              <a:latin typeface="Arial" panose="020B0604020202020204" pitchFamily="34" charset="0"/>
              <a:cs typeface="Arial" panose="020B0604020202020204" pitchFamily="34" charset="0"/>
            </a:rPr>
            <a:t>Высокое количество посредников в участие тендерах по регулируемым закупкам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>
              <a:latin typeface="Arial" panose="020B0604020202020204" pitchFamily="34" charset="0"/>
              <a:cs typeface="Arial" panose="020B0604020202020204" pitchFamily="34" charset="0"/>
            </a:rPr>
            <a:t>Отсутствие детального анализа химической отрасли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>
              <a:latin typeface="Arial" panose="020B0604020202020204" pitchFamily="34" charset="0"/>
              <a:cs typeface="Arial" panose="020B0604020202020204" pitchFamily="34" charset="0"/>
            </a:rPr>
            <a:t>Выпуск больших объемов продукции низкого и среднего переделов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>
              <a:latin typeface="Arial" panose="020B0604020202020204" pitchFamily="34" charset="0"/>
              <a:cs typeface="Arial" panose="020B0604020202020204" pitchFamily="34" charset="0"/>
            </a:rPr>
            <a:t>В рамках торговли ЕЭАС порядка 80% экспортируемой химической продукции являются товарами слабого передела 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100" kern="1200" dirty="0"/>
        </a:p>
      </dsp:txBody>
      <dsp:txXfrm>
        <a:off x="3994" y="1266573"/>
        <a:ext cx="2401694" cy="4106286"/>
      </dsp:txXfrm>
    </dsp:sp>
    <dsp:sp modelId="{61BB0CCC-7065-42A4-97DB-D29A727A0A71}">
      <dsp:nvSpPr>
        <dsp:cNvPr id="0" name=""/>
        <dsp:cNvSpPr/>
      </dsp:nvSpPr>
      <dsp:spPr>
        <a:xfrm>
          <a:off x="2732246" y="178422"/>
          <a:ext cx="2401694" cy="960677"/>
        </a:xfrm>
        <a:prstGeom prst="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3333"/>
                <a:tint val="98000"/>
                <a:lumMod val="110000"/>
              </a:schemeClr>
            </a:gs>
            <a:gs pos="84000">
              <a:schemeClr val="accent1">
                <a:alpha val="90000"/>
                <a:hueOff val="0"/>
                <a:satOff val="0"/>
                <a:lumOff val="0"/>
                <a:alphaOff val="-13333"/>
                <a:shade val="90000"/>
                <a:lumMod val="88000"/>
              </a:schemeClr>
            </a:gs>
          </a:gsLst>
          <a:lin ang="5400000" scaled="0"/>
        </a:gradFill>
        <a:ln w="12700" cap="rnd" cmpd="sng" algn="ctr">
          <a:solidFill>
            <a:schemeClr val="accent1">
              <a:alpha val="90000"/>
              <a:hueOff val="0"/>
              <a:satOff val="0"/>
              <a:lumOff val="0"/>
              <a:alphaOff val="-13333"/>
            </a:schemeClr>
          </a:solidFill>
          <a:prstDash val="solid"/>
        </a:ln>
        <a:effectLst>
          <a:outerShdw blurRad="88900" dist="38100" dir="504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38100" h="508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/>
            <a:t>2. Доступ к финансированию</a:t>
          </a:r>
        </a:p>
      </dsp:txBody>
      <dsp:txXfrm>
        <a:off x="2732246" y="178422"/>
        <a:ext cx="2401694" cy="960677"/>
      </dsp:txXfrm>
    </dsp:sp>
    <dsp:sp modelId="{0274F20F-A15D-4E4B-B4BA-4DDA12ECBA3D}">
      <dsp:nvSpPr>
        <dsp:cNvPr id="0" name=""/>
        <dsp:cNvSpPr/>
      </dsp:nvSpPr>
      <dsp:spPr>
        <a:xfrm>
          <a:off x="2741925" y="1280508"/>
          <a:ext cx="2401694" cy="408770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just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50" kern="1200" dirty="0">
              <a:latin typeface="Arial" panose="020B0604020202020204" pitchFamily="34" charset="0"/>
              <a:cs typeface="Arial" panose="020B0604020202020204" pitchFamily="34" charset="0"/>
            </a:rPr>
            <a:t>Отсутствие единого регламента рассмотрения заявок БВУ в рамках льготного кредитования через фонд «Даму»</a:t>
          </a:r>
        </a:p>
        <a:p>
          <a:pPr marL="57150" lvl="1" indent="-57150" algn="just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05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50" kern="1200" dirty="0">
              <a:latin typeface="Arial" panose="020B0604020202020204" pitchFamily="34" charset="0"/>
              <a:cs typeface="Arial" panose="020B0604020202020204" pitchFamily="34" charset="0"/>
            </a:rPr>
            <a:t>Высокие требования к залоговой базе при получении льготного кредита по линии фонда «Даму»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05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just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50" kern="1200" dirty="0">
              <a:latin typeface="Arial" panose="020B0604020202020204" pitchFamily="34" charset="0"/>
              <a:cs typeface="Arial" panose="020B0604020202020204" pitchFamily="34" charset="0"/>
            </a:rPr>
            <a:t>Отсутствие реальных механизмов привлечения «альтернативных инвестиций» для реализации новых проектов»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100" kern="1200" dirty="0"/>
        </a:p>
      </dsp:txBody>
      <dsp:txXfrm>
        <a:off x="2741925" y="1280508"/>
        <a:ext cx="2401694" cy="4087706"/>
      </dsp:txXfrm>
    </dsp:sp>
    <dsp:sp modelId="{BC3F677A-23B7-4AD6-AF47-180D3CB72B79}">
      <dsp:nvSpPr>
        <dsp:cNvPr id="0" name=""/>
        <dsp:cNvSpPr/>
      </dsp:nvSpPr>
      <dsp:spPr>
        <a:xfrm>
          <a:off x="5418469" y="217460"/>
          <a:ext cx="2401694" cy="960677"/>
        </a:xfrm>
        <a:prstGeom prst="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6667"/>
                <a:tint val="98000"/>
                <a:lumMod val="110000"/>
              </a:schemeClr>
            </a:gs>
            <a:gs pos="84000">
              <a:schemeClr val="accent1">
                <a:alpha val="90000"/>
                <a:hueOff val="0"/>
                <a:satOff val="0"/>
                <a:lumOff val="0"/>
                <a:alphaOff val="-26667"/>
                <a:shade val="90000"/>
                <a:lumMod val="88000"/>
              </a:schemeClr>
            </a:gs>
          </a:gsLst>
          <a:lin ang="5400000" scaled="0"/>
        </a:gradFill>
        <a:ln w="12700" cap="rnd" cmpd="sng" algn="ctr">
          <a:solidFill>
            <a:schemeClr val="accent1">
              <a:alpha val="90000"/>
              <a:hueOff val="0"/>
              <a:satOff val="0"/>
              <a:lumOff val="0"/>
              <a:alphaOff val="-26667"/>
            </a:schemeClr>
          </a:solidFill>
          <a:prstDash val="solid"/>
        </a:ln>
        <a:effectLst>
          <a:outerShdw blurRad="88900" dist="38100" dir="504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38100" h="508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/>
            <a:t>3. Износ основных фондов</a:t>
          </a:r>
        </a:p>
      </dsp:txBody>
      <dsp:txXfrm>
        <a:off x="5418469" y="217460"/>
        <a:ext cx="2401694" cy="960677"/>
      </dsp:txXfrm>
    </dsp:sp>
    <dsp:sp modelId="{867CE638-5E30-425A-989B-DFC5D47B03FD}">
      <dsp:nvSpPr>
        <dsp:cNvPr id="0" name=""/>
        <dsp:cNvSpPr/>
      </dsp:nvSpPr>
      <dsp:spPr>
        <a:xfrm>
          <a:off x="5479857" y="1306349"/>
          <a:ext cx="2401694" cy="405325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>
              <a:latin typeface="Arial" panose="020B0604020202020204" pitchFamily="34" charset="0"/>
              <a:cs typeface="Arial" panose="020B0604020202020204" pitchFamily="34" charset="0"/>
            </a:rPr>
            <a:t>Производительность труда за последние 5 лет снизилось на 35% 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1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>
              <a:latin typeface="Arial" panose="020B0604020202020204" pitchFamily="34" charset="0"/>
              <a:cs typeface="Arial" panose="020B0604020202020204" pitchFamily="34" charset="0"/>
            </a:rPr>
            <a:t>Низкий объем инвестиции и использование старых технологий</a:t>
          </a:r>
        </a:p>
      </dsp:txBody>
      <dsp:txXfrm>
        <a:off x="5479857" y="1306349"/>
        <a:ext cx="2401694" cy="4053252"/>
      </dsp:txXfrm>
    </dsp:sp>
    <dsp:sp modelId="{A2946685-8C4D-4B92-B0A0-001F0EA14E63}">
      <dsp:nvSpPr>
        <dsp:cNvPr id="0" name=""/>
        <dsp:cNvSpPr/>
      </dsp:nvSpPr>
      <dsp:spPr>
        <a:xfrm>
          <a:off x="8221775" y="255173"/>
          <a:ext cx="2401694" cy="960677"/>
        </a:xfrm>
        <a:prstGeom prst="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tint val="98000"/>
                <a:lumMod val="110000"/>
              </a:schemeClr>
            </a:gs>
            <a:gs pos="84000">
              <a:schemeClr val="accent1">
                <a:alpha val="90000"/>
                <a:hueOff val="0"/>
                <a:satOff val="0"/>
                <a:lumOff val="0"/>
                <a:alphaOff val="-40000"/>
                <a:shade val="90000"/>
                <a:lumMod val="88000"/>
              </a:schemeClr>
            </a:gs>
          </a:gsLst>
          <a:lin ang="5400000" scaled="0"/>
        </a:gradFill>
        <a:ln w="12700" cap="rnd" cmpd="sng" algn="ctr">
          <a:solidFill>
            <a:schemeClr val="accent1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>
          <a:outerShdw blurRad="88900" dist="38100" dir="504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38100" h="508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/>
            <a:t>4. Проблемы в рамках ЕЭАС</a:t>
          </a:r>
        </a:p>
      </dsp:txBody>
      <dsp:txXfrm>
        <a:off x="8221775" y="255173"/>
        <a:ext cx="2401694" cy="960677"/>
      </dsp:txXfrm>
    </dsp:sp>
    <dsp:sp modelId="{288F93D6-6367-4E61-94F5-E67747F521D1}">
      <dsp:nvSpPr>
        <dsp:cNvPr id="0" name=""/>
        <dsp:cNvSpPr/>
      </dsp:nvSpPr>
      <dsp:spPr>
        <a:xfrm>
          <a:off x="8221775" y="1296094"/>
          <a:ext cx="2401694" cy="411440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>
              <a:latin typeface="Arial" panose="020B0604020202020204" pitchFamily="34" charset="0"/>
              <a:cs typeface="Arial" panose="020B0604020202020204" pitchFamily="34" charset="0"/>
            </a:rPr>
            <a:t>В рамках ЕЭАС химические предприятия (заводы) открывают филиалы и РК и за счет больших объемов «демпингуют» цены, в том числе в рамках регулируемых закупках (СК, Гос. закупки)</a:t>
          </a:r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1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>
              <a:latin typeface="Arial" panose="020B0604020202020204" pitchFamily="34" charset="0"/>
              <a:cs typeface="Arial" panose="020B0604020202020204" pitchFamily="34" charset="0"/>
            </a:rPr>
            <a:t>Отсутствие сертификационных лабораторий в РК в рамках ТР ЕЭАС по химической безопасности</a:t>
          </a:r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>
              <a:latin typeface="Arial" panose="020B0604020202020204" pitchFamily="34" charset="0"/>
              <a:cs typeface="Arial" panose="020B0604020202020204" pitchFamily="34" charset="0"/>
            </a:rPr>
            <a:t>Административные барьеры (лицензирование и т.д.)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100" kern="1200" dirty="0"/>
        </a:p>
      </dsp:txBody>
      <dsp:txXfrm>
        <a:off x="8221775" y="1296094"/>
        <a:ext cx="2401694" cy="41144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0.83435</cdr:x>
      <cdr:y>0.81304</cdr:y>
    </cdr:from>
    <cdr:to>
      <cdr:x>0.97185</cdr:x>
      <cdr:y>0.89985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266777" y="2537088"/>
          <a:ext cx="703157" cy="2708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/>
            <a:t>2019</a:t>
          </a:r>
        </a:p>
      </cdr:txBody>
    </cdr:sp>
  </cdr:relSizeAnchor>
  <cdr:relSizeAnchor xmlns:cdr="http://schemas.openxmlformats.org/drawingml/2006/chartDrawing">
    <cdr:from>
      <cdr:x>0.1347</cdr:x>
      <cdr:y>0.82798</cdr:y>
    </cdr:from>
    <cdr:to>
      <cdr:x>0.2722</cdr:x>
      <cdr:y>0.91479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88852" y="2583716"/>
          <a:ext cx="703157" cy="2708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/>
            <a:t>2015</a:t>
          </a:r>
        </a:p>
      </cdr:txBody>
    </cdr:sp>
  </cdr:relSizeAnchor>
  <cdr:relSizeAnchor xmlns:cdr="http://schemas.openxmlformats.org/drawingml/2006/chartDrawing">
    <cdr:from>
      <cdr:x>0.30767</cdr:x>
      <cdr:y>0.82451</cdr:y>
    </cdr:from>
    <cdr:to>
      <cdr:x>0.44517</cdr:x>
      <cdr:y>0.91131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573406" y="2572889"/>
          <a:ext cx="703157" cy="2708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/>
            <a:t>2016</a:t>
          </a:r>
        </a:p>
      </cdr:txBody>
    </cdr:sp>
  </cdr:relSizeAnchor>
  <cdr:relSizeAnchor xmlns:cdr="http://schemas.openxmlformats.org/drawingml/2006/chartDrawing">
    <cdr:from>
      <cdr:x>0.48475</cdr:x>
      <cdr:y>0.81909</cdr:y>
    </cdr:from>
    <cdr:to>
      <cdr:x>0.62225</cdr:x>
      <cdr:y>0.90589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2478970" y="2555955"/>
          <a:ext cx="703156" cy="2708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/>
            <a:t>2017</a:t>
          </a:r>
        </a:p>
      </cdr:txBody>
    </cdr:sp>
  </cdr:relSizeAnchor>
  <cdr:relSizeAnchor xmlns:cdr="http://schemas.openxmlformats.org/drawingml/2006/chartDrawing">
    <cdr:from>
      <cdr:x>0.6635</cdr:x>
      <cdr:y>0.81562</cdr:y>
    </cdr:from>
    <cdr:to>
      <cdr:x>0.801</cdr:x>
      <cdr:y>0.90242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3393051" y="2545127"/>
          <a:ext cx="703157" cy="2708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/>
            <a:t>2018</a:t>
          </a:r>
        </a:p>
      </cdr:txBody>
    </cdr:sp>
  </cdr:relSizeAnchor>
  <cdr:relSizeAnchor xmlns:cdr="http://schemas.openxmlformats.org/drawingml/2006/chartDrawing">
    <cdr:from>
      <cdr:x>0.15</cdr:x>
      <cdr:y>0.03432</cdr:y>
    </cdr:from>
    <cdr:to>
      <cdr:x>0.925</cdr:x>
      <cdr:y>0.15913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685800" y="104775"/>
          <a:ext cx="35433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ru-RU" sz="1400" b="1" dirty="0">
              <a:latin typeface="Arial" panose="020B0604020202020204" pitchFamily="34" charset="0"/>
              <a:cs typeface="Arial" panose="020B0604020202020204" pitchFamily="34" charset="0"/>
            </a:rPr>
            <a:t>Объем инвестиций</a:t>
          </a:r>
          <a:r>
            <a:rPr lang="ru-RU" sz="1400" b="1" baseline="0" dirty="0">
              <a:latin typeface="Arial" panose="020B0604020202020204" pitchFamily="34" charset="0"/>
              <a:cs typeface="Arial" panose="020B0604020202020204" pitchFamily="34" charset="0"/>
            </a:rPr>
            <a:t> в основной капитал в химической промышленности (млрд. тенге)</a:t>
          </a:r>
        </a:p>
        <a:p xmlns:a="http://schemas.openxmlformats.org/drawingml/2006/main">
          <a:pPr algn="ctr"/>
          <a:endParaRPr lang="ru-RU" sz="11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0.21794</cdr:x>
      <cdr:y>0.83817</cdr:y>
    </cdr:from>
    <cdr:to>
      <cdr:x>0.34086</cdr:x>
      <cdr:y>0.9377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58210" y="3007156"/>
          <a:ext cx="1330044" cy="3570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/>
            <a:t>2015</a:t>
          </a:r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0.82219</cdr:x>
      <cdr:y>0.84375</cdr:y>
    </cdr:from>
    <cdr:to>
      <cdr:x>0.94511</cdr:x>
      <cdr:y>0.93403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124502" y="2314576"/>
          <a:ext cx="616628" cy="2476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/>
            <a:t>2019</a:t>
          </a:r>
        </a:p>
      </cdr:txBody>
    </cdr:sp>
  </cdr:relSizeAnchor>
  <cdr:relSizeAnchor xmlns:cdr="http://schemas.openxmlformats.org/drawingml/2006/chartDrawing">
    <cdr:from>
      <cdr:x>0.36397</cdr:x>
      <cdr:y>0.84954</cdr:y>
    </cdr:from>
    <cdr:to>
      <cdr:x>0.48688</cdr:x>
      <cdr:y>0.93982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3938335" y="3047937"/>
          <a:ext cx="1329935" cy="3239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/>
            <a:t>2016</a:t>
          </a:r>
        </a:p>
      </cdr:txBody>
    </cdr:sp>
  </cdr:relSizeAnchor>
  <cdr:relSizeAnchor xmlns:cdr="http://schemas.openxmlformats.org/drawingml/2006/chartDrawing">
    <cdr:from>
      <cdr:x>0.52296</cdr:x>
      <cdr:y>0.84766</cdr:y>
    </cdr:from>
    <cdr:to>
      <cdr:x>0.64588</cdr:x>
      <cdr:y>0.93794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5658624" y="3041192"/>
          <a:ext cx="1330043" cy="3239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/>
            <a:t>2017</a:t>
          </a:r>
        </a:p>
      </cdr:txBody>
    </cdr:sp>
  </cdr:relSizeAnchor>
  <cdr:relSizeAnchor xmlns:cdr="http://schemas.openxmlformats.org/drawingml/2006/chartDrawing">
    <cdr:from>
      <cdr:x>0.66549</cdr:x>
      <cdr:y>0.84028</cdr:y>
    </cdr:from>
    <cdr:to>
      <cdr:x>0.78841</cdr:x>
      <cdr:y>0.93056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7200890" y="3014715"/>
          <a:ext cx="1330044" cy="3239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/>
            <a:t>2018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80AC3F-BEC8-4FBB-8241-AD87A7F0308E}" type="datetimeFigureOut">
              <a:rPr lang="ru-RU" smtClean="0"/>
              <a:t>22.06.2020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153F5F-39C1-4EC9-AA89-11072C0EB8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8866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153F5F-39C1-4EC9-AA89-11072C0EB8B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752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pPr/>
              <a:t>6/22/2020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94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pPr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226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pPr/>
              <a:t>6/22/2020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026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pPr/>
              <a:t>6/22/2020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2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pPr/>
              <a:t>6/22/2020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437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pPr/>
              <a:t>6/22/2020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937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pPr/>
              <a:t>6/22/2020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717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pPr/>
              <a:t>6/22/2020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44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pPr/>
              <a:t>6/22/2020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831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pPr/>
              <a:t>6/22/2020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204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pPr/>
              <a:t>6/22/2020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840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pPr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71466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5" r:id="rId6"/>
    <p:sldLayoutId id="2147483770" r:id="rId7"/>
    <p:sldLayoutId id="2147483771" r:id="rId8"/>
    <p:sldLayoutId id="2147483772" r:id="rId9"/>
    <p:sldLayoutId id="2147483774" r:id="rId10"/>
    <p:sldLayoutId id="2147483773" r:id="rId11"/>
  </p:sldLayoutIdLst>
  <p:hf sldNum="0" hdr="0" ft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7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2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0.png"/><Relationship Id="rId5" Type="http://schemas.openxmlformats.org/officeDocument/2006/relationships/image" Target="../media/image5.png"/><Relationship Id="rId10" Type="http://schemas.openxmlformats.org/officeDocument/2006/relationships/hyperlink" Target="mailto:khp@khp.kz" TargetMode="External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6BCA77-9129-0040-B818-A09D9A575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8" y="3429000"/>
            <a:ext cx="11029616" cy="1188720"/>
          </a:xfrm>
        </p:spPr>
        <p:txBody>
          <a:bodyPr anchor="ctr">
            <a:normAutofit fontScale="90000"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r"/>
            <a:r>
              <a:rPr lang="kk-KZ" sz="4000" dirty="0">
                <a:ln w="3175">
                  <a:solidFill>
                    <a:schemeClr val="accent3"/>
                  </a:solidFill>
                </a:ln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Анализ</a:t>
            </a:r>
            <a:br>
              <a:rPr lang="kk-KZ" sz="4000" dirty="0">
                <a:ln w="3175">
                  <a:solidFill>
                    <a:schemeClr val="accent3"/>
                  </a:solidFill>
                </a:ln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kk-KZ" sz="4000" dirty="0" err="1">
                <a:ln w="3175">
                  <a:solidFill>
                    <a:schemeClr val="accent3"/>
                  </a:solidFill>
                </a:ln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химической</a:t>
            </a:r>
            <a:r>
              <a:rPr lang="kk-KZ" sz="4000" dirty="0">
                <a:ln w="3175">
                  <a:solidFill>
                    <a:schemeClr val="accent3"/>
                  </a:solidFill>
                </a:ln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4000" dirty="0" err="1">
                <a:ln w="3175">
                  <a:solidFill>
                    <a:schemeClr val="accent3"/>
                  </a:solidFill>
                </a:ln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промышленности</a:t>
            </a:r>
            <a:r>
              <a:rPr lang="kk-KZ" sz="4000" dirty="0">
                <a:ln w="3175">
                  <a:solidFill>
                    <a:schemeClr val="accent3"/>
                  </a:solidFill>
                </a:ln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</a:t>
            </a:r>
            <a:r>
              <a:rPr lang="kk-KZ" sz="4000" dirty="0" err="1">
                <a:ln w="3175">
                  <a:solidFill>
                    <a:schemeClr val="accent3"/>
                  </a:solidFill>
                </a:ln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Республики</a:t>
            </a:r>
            <a:r>
              <a:rPr lang="kk-KZ" sz="4000" dirty="0">
                <a:ln w="3175">
                  <a:solidFill>
                    <a:schemeClr val="accent3"/>
                  </a:solidFill>
                </a:ln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4000" dirty="0" err="1">
                <a:ln w="3175">
                  <a:solidFill>
                    <a:schemeClr val="accent3"/>
                  </a:solidFill>
                </a:ln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Казахстан</a:t>
            </a:r>
            <a:endParaRPr lang="x-none" sz="4000" dirty="0">
              <a:ln w="3175">
                <a:solidFill>
                  <a:schemeClr val="accent3"/>
                </a:solidFill>
              </a:ln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33"/>
          <p:cNvSpPr txBox="1">
            <a:spLocks noChangeArrowheads="1"/>
          </p:cNvSpPr>
          <p:nvPr/>
        </p:nvSpPr>
        <p:spPr bwMode="auto">
          <a:xfrm>
            <a:off x="422274" y="1624280"/>
            <a:ext cx="2166689" cy="745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13970" rIns="0" bIns="0">
            <a:spAutoFit/>
          </a:bodyPr>
          <a:lstStyle>
            <a:lvl1pPr marL="127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ts val="113"/>
              </a:spcBef>
            </a:pPr>
            <a:r>
              <a:rPr lang="ru-RU" altLang="ru-RU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KAZHIMPROM</a:t>
            </a:r>
            <a:endParaRPr lang="ru-RU" alt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16000"/>
              </a:lnSpc>
              <a:spcBef>
                <a:spcPts val="288"/>
              </a:spcBef>
            </a:pPr>
            <a:r>
              <a:rPr lang="ru-RU" altLang="ru-RU" sz="800" b="1" dirty="0">
                <a:latin typeface="Arial" panose="020B0604020202020204" pitchFamily="34" charset="0"/>
                <a:cs typeface="Arial" panose="020B0604020202020204" pitchFamily="34" charset="0"/>
              </a:rPr>
              <a:t>КАЗАХСТАНСКИЙ СОЮЗ ХИМИЧЕСКОЙ  ПРОМЫШЛЕННОСТИ, аккредитован НПП </a:t>
            </a:r>
            <a:r>
              <a:rPr lang="ru-RU" altLang="ru-RU" sz="800" b="1" dirty="0" err="1">
                <a:latin typeface="Arial" panose="020B0604020202020204" pitchFamily="34" charset="0"/>
                <a:cs typeface="Arial" panose="020B0604020202020204" pitchFamily="34" charset="0"/>
              </a:rPr>
              <a:t>Атамекен</a:t>
            </a:r>
            <a:r>
              <a:rPr lang="ru-RU" altLang="ru-RU" sz="800" b="1" dirty="0">
                <a:latin typeface="Arial" panose="020B0604020202020204" pitchFamily="34" charset="0"/>
                <a:cs typeface="Arial" panose="020B0604020202020204" pitchFamily="34" charset="0"/>
              </a:rPr>
              <a:t> с 27.12.2017г.</a:t>
            </a:r>
            <a:endParaRPr lang="ru-RU" alt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533" y="1131913"/>
            <a:ext cx="438950" cy="43895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6BAB17A-D16C-4CE9-AE42-3AC4794AB080}"/>
              </a:ext>
            </a:extLst>
          </p:cNvPr>
          <p:cNvSpPr txBox="1"/>
          <p:nvPr/>
        </p:nvSpPr>
        <p:spPr>
          <a:xfrm>
            <a:off x="10704723" y="6046947"/>
            <a:ext cx="29745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2020 г</a:t>
            </a:r>
            <a:r>
              <a:rPr lang="ru-RU" dirty="0"/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BAB17A-D16C-4CE9-AE42-3AC4794AB080}"/>
              </a:ext>
            </a:extLst>
          </p:cNvPr>
          <p:cNvSpPr txBox="1"/>
          <p:nvPr/>
        </p:nvSpPr>
        <p:spPr>
          <a:xfrm>
            <a:off x="18341" y="6105561"/>
            <a:ext cx="29745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Источники: КС МНЭ РК, КГД МФ РК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69829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9667C5F4-746F-4C56-AF3D-CA94A3ABE01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2905435"/>
              </p:ext>
            </p:extLst>
          </p:nvPr>
        </p:nvGraphicFramePr>
        <p:xfrm>
          <a:off x="6246687" y="1324902"/>
          <a:ext cx="5665663" cy="37561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CBC59246-25E8-4DB9-B447-73C92135520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1429022"/>
              </p:ext>
            </p:extLst>
          </p:nvPr>
        </p:nvGraphicFramePr>
        <p:xfrm>
          <a:off x="430338" y="1324902"/>
          <a:ext cx="5665662" cy="37561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858A0589-A687-4854-AA28-7A1C53720437}"/>
              </a:ext>
            </a:extLst>
          </p:cNvPr>
          <p:cNvSpPr/>
          <p:nvPr/>
        </p:nvSpPr>
        <p:spPr>
          <a:xfrm>
            <a:off x="430338" y="5250094"/>
            <a:ext cx="11313024" cy="126372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27CC37E-E6D6-4711-9829-888FF3F85BDB}"/>
              </a:ext>
            </a:extLst>
          </p:cNvPr>
          <p:cNvSpPr txBox="1"/>
          <p:nvPr/>
        </p:nvSpPr>
        <p:spPr>
          <a:xfrm>
            <a:off x="448638" y="5445304"/>
            <a:ext cx="113130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Объем импорта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химической и смежных отраслей продукции в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2019 г.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составил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5,4 млрд. долларов США, что вдвое больше объема экспорта (2,7 млрд долларов США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) и 4 раза больше казахстанского производства (466 млрд. тенге)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18147" y="709863"/>
            <a:ext cx="10804358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Объем экспорта и импорта химической и смежных отраслей в стоимостном выражении 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211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13" y="-259097"/>
            <a:ext cx="10515600" cy="1296923"/>
          </a:xfrm>
        </p:spPr>
        <p:txBody>
          <a:bodyPr>
            <a:normAutofit/>
          </a:bodyPr>
          <a:lstStyle/>
          <a:p>
            <a:pPr algn="ctr"/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Подотрасли химической промышленности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37815" y="1066466"/>
            <a:ext cx="2473692" cy="654518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Агрохимия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191980" y="1066466"/>
            <a:ext cx="2473692" cy="6545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Нефтехимия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872231" y="1066466"/>
            <a:ext cx="2480109" cy="6394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Химикаты для промышленности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8539097" y="1066466"/>
            <a:ext cx="2473692" cy="59723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Бытовая химия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70299" y="1870004"/>
            <a:ext cx="2480109" cy="25130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arenR"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ТОО «КАЗФОСФАТ»</a:t>
            </a:r>
          </a:p>
          <a:p>
            <a:pPr marL="342900" indent="-342900">
              <a:buAutoNum type="arabicParenR"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АО «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КазАзот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 marL="342900" indent="-342900">
              <a:buAutoNum type="arabicParenR"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ТОО «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КосАгроКоммерц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arenR"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ТОО «Агрохимическая компания ДАРКАН ДАЛА»</a:t>
            </a:r>
          </a:p>
          <a:p>
            <a:pPr marL="342900" indent="-342900">
              <a:buAutoNum type="arabicParenR"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ТОО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CemEX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Engineering" 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arenR"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ТОО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BayDala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 marL="342900" indent="-342900">
              <a:buAutoNum type="arabicParenR"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ТОО «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SWISSGROW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 marL="342900" indent="-342900">
              <a:buAutoNum type="arabicParenR"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ТОО «АГРОХИМСЕРВИС-С»</a:t>
            </a:r>
          </a:p>
          <a:p>
            <a:pPr marL="342900" indent="-342900">
              <a:buAutoNum type="arabicParenR"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ТОО «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ЕвроХим-Каратау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arenR"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ИП "МЫРЗАТАЕВ А"</a:t>
            </a:r>
            <a:r>
              <a:rPr lang="ru-RU" sz="1200" dirty="0"/>
              <a:t/>
            </a:r>
            <a:br>
              <a:rPr lang="ru-RU" sz="1200" dirty="0"/>
            </a:br>
            <a:endParaRPr lang="ru-RU" sz="1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191980" y="1870004"/>
            <a:ext cx="2451634" cy="25130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just">
              <a:buAutoNum type="arabicParenR"/>
            </a:pPr>
            <a:endParaRPr lang="ru-RU" sz="1600" dirty="0"/>
          </a:p>
          <a:p>
            <a:pPr marL="342900" indent="-342900" algn="just">
              <a:buAutoNum type="arabicParenR"/>
            </a:pPr>
            <a:endParaRPr lang="ru-RU" sz="1600" dirty="0"/>
          </a:p>
          <a:p>
            <a:pPr marL="342900" indent="-342900" algn="just">
              <a:buAutoNum type="arabicParenR"/>
            </a:pPr>
            <a:endParaRPr lang="en-US" sz="1400" dirty="0"/>
          </a:p>
          <a:p>
            <a:pPr marL="342900" indent="-342900" algn="just">
              <a:buAutoNum type="arabicParenR"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ТОО «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Рауналко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 marL="342900" indent="-342900" algn="just">
              <a:buAutoNum type="arabicParenR"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ТОО «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Chem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kk-KZ" sz="1100" dirty="0">
                <a:latin typeface="Arial" panose="020B0604020202020204" pitchFamily="34" charset="0"/>
                <a:cs typeface="Arial" panose="020B0604020202020204" pitchFamily="34" charset="0"/>
              </a:rPr>
              <a:t>инвест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 marL="342900" indent="-342900" algn="just">
              <a:buAutoNum type="arabicParenR"/>
            </a:pPr>
            <a:r>
              <a:rPr lang="kk-KZ" sz="1100" dirty="0">
                <a:latin typeface="Arial" panose="020B0604020202020204" pitchFamily="34" charset="0"/>
                <a:cs typeface="Arial" panose="020B0604020202020204" pitchFamily="34" charset="0"/>
              </a:rPr>
              <a:t>ТОО 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Алматынефтехим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А»</a:t>
            </a:r>
          </a:p>
          <a:p>
            <a:pPr marL="342900" indent="-342900" algn="just">
              <a:buAutoNum type="arabicParenR"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ТОО "Компания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Нефтехим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LTD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AutoNum type="arabicParenR"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ТОО «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Хуа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Ю Интернационал в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Кызылорде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 marL="342900" indent="-342900" algn="just">
              <a:buAutoNum type="arabicParenR"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АО «ТОПАН»</a:t>
            </a:r>
          </a:p>
          <a:p>
            <a:pPr marL="342900" indent="-342900" algn="just">
              <a:buAutoNum type="arabicParenR"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RT 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Alliance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AutoNum type="arabicParenR"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АО «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Hill Corporation»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AutoNum type="arabicParenR"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«ЛУКОЙЛ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Лубрикантс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Центральная Азия»</a:t>
            </a:r>
          </a:p>
          <a:p>
            <a:pPr marL="342900" indent="-342900" algn="just">
              <a:buAutoNum type="arabicParenR"/>
            </a:pPr>
            <a:endParaRPr lang="ru-RU" sz="1600" dirty="0"/>
          </a:p>
          <a:p>
            <a:pPr marL="342900" indent="-342900" algn="just">
              <a:buAutoNum type="arabicParenR"/>
            </a:pPr>
            <a:endParaRPr lang="ru-RU" sz="1600" dirty="0"/>
          </a:p>
          <a:p>
            <a:pPr marL="342900" indent="-342900" algn="ctr">
              <a:buAutoNum type="arabicParenR"/>
            </a:pP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872231" y="1870006"/>
            <a:ext cx="2480109" cy="25130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arenR"/>
            </a:pPr>
            <a:endParaRPr lang="ru-RU" sz="1200" dirty="0"/>
          </a:p>
          <a:p>
            <a:pPr marL="342900" indent="-342900">
              <a:buAutoNum type="arabicParenR"/>
            </a:pPr>
            <a:endParaRPr lang="ru-RU" sz="1200" dirty="0"/>
          </a:p>
          <a:p>
            <a:pPr marL="342900" indent="-342900">
              <a:buAutoNum type="arabicParenR"/>
            </a:pPr>
            <a:endParaRPr lang="ru-RU" sz="1200" dirty="0"/>
          </a:p>
          <a:p>
            <a:pPr marL="342900" indent="-342900">
              <a:buAutoNum type="arabicParenR"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ТОО «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Казфосфат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 marL="342900" indent="-342900">
              <a:buAutoNum type="arabicParenR"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ТОО «СКЗ –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 marL="342900" indent="-342900">
              <a:buAutoNum type="arabicParenR"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АО «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Орика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Казахстан»</a:t>
            </a:r>
          </a:p>
          <a:p>
            <a:pPr marL="342900" indent="-342900">
              <a:buAutoNum type="arabicParenR"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АО «Максам Казахстан»</a:t>
            </a:r>
          </a:p>
          <a:p>
            <a:pPr marL="342900" indent="-342900">
              <a:buAutoNum type="arabicParenR"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ТОО "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Talas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Investment Company" 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arenR"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АО «Каустик»</a:t>
            </a:r>
          </a:p>
          <a:p>
            <a:pPr marL="342900" indent="-342900">
              <a:buAutoNum type="arabicParenR"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АО "Актюбинский завод хромовых соединений" АО "АЗХС«</a:t>
            </a:r>
          </a:p>
          <a:p>
            <a:pPr marL="342900" indent="-342900">
              <a:buAutoNum type="arabicParenR"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ТОО «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Центрвзрывпром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 marL="342900" indent="-342900">
              <a:buAutoNum type="arabicParenR"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АО  «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Орика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Казахстан»</a:t>
            </a:r>
          </a:p>
          <a:p>
            <a:pPr marL="342900" indent="-342900">
              <a:buAutoNum type="arabicParenR"/>
            </a:pPr>
            <a:r>
              <a:rPr lang="kk-KZ" sz="1100" dirty="0">
                <a:latin typeface="Arial" panose="020B0604020202020204" pitchFamily="34" charset="0"/>
                <a:cs typeface="Arial" panose="020B0604020202020204" pitchFamily="34" charset="0"/>
              </a:rPr>
              <a:t>ТОО «Интерин»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arenR"/>
            </a:pPr>
            <a:endParaRPr lang="ru-RU" sz="1200" dirty="0"/>
          </a:p>
          <a:p>
            <a:pPr marL="342900" indent="-342900">
              <a:buAutoNum type="arabicParenR"/>
            </a:pPr>
            <a:endParaRPr lang="ru-RU" sz="1600" dirty="0"/>
          </a:p>
          <a:p>
            <a:pPr marL="342900" indent="-342900">
              <a:buAutoNum type="arabicParenR"/>
            </a:pP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8559963" y="1871931"/>
            <a:ext cx="2470385" cy="25111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arenR"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АО «Аврора-Холдинг»</a:t>
            </a:r>
          </a:p>
          <a:p>
            <a:pPr marL="342900" indent="-342900">
              <a:buAutoNum type="arabicParenR"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ТОО «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Aqua Con»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arenR"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ТОО «НПО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МедиДез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 marL="342900" indent="-342900">
              <a:buAutoNum type="arabicParenR"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ТОО «ГАЛА-КОСМЕТИК И К»</a:t>
            </a:r>
          </a:p>
          <a:p>
            <a:pPr marL="342900" indent="-342900">
              <a:buAutoNum type="arabicParenR"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ТОО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GOLDEN TIME GROUP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 marL="342900" indent="-342900">
              <a:buAutoNum type="arabicParenR"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ТОО «ШУГЛА ШУНГИТ»</a:t>
            </a:r>
          </a:p>
          <a:p>
            <a:pPr marL="342900" indent="-342900">
              <a:buAutoNum type="arabicParenR"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ТОО «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Grand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Adal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 marL="342900" indent="-342900">
              <a:buAutoNum type="arabicParenR"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ТОО «ПО 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Askor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 marL="342900" indent="-342900">
              <a:buAutoNum type="arabicParenR"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ТОО «Радуга»</a:t>
            </a:r>
          </a:p>
          <a:p>
            <a:pPr marL="342900" indent="-342900" algn="ctr">
              <a:buAutoNum type="arabicParenR"/>
            </a:pP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09200" y="4572000"/>
            <a:ext cx="2441208" cy="1951006"/>
          </a:xfrm>
          <a:prstGeom prst="roundRect">
            <a:avLst/>
          </a:prstGeom>
          <a:ln>
            <a:prstDash val="dash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1) Высокая конкуренция со стороны производителей РФ и Узбекистана;</a:t>
            </a:r>
          </a:p>
          <a:p>
            <a:pPr algn="ctr"/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2) Отсутствие нетарифных мер поддержки со стороны МСХ, МИИР в рамках ЕЭАС;</a:t>
            </a:r>
          </a:p>
          <a:p>
            <a:pPr algn="ctr"/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3)Отсутствие мер поддержки ОТП  в закупках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недропользователей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300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224464" y="4572000"/>
            <a:ext cx="2441208" cy="1951006"/>
          </a:xfrm>
          <a:prstGeom prst="roundRect">
            <a:avLst/>
          </a:prstGeom>
          <a:ln>
            <a:prstDash val="dash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Отсутствие собственной сырьевой базы для производства многих хим. реагентов 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ctr">
              <a:buAutoNum type="arabicPeriod"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Проведение многих тендерных процедур закупок СК через «единое окно»;</a:t>
            </a:r>
          </a:p>
          <a:p>
            <a:pPr marL="342900" indent="-342900" algn="ctr">
              <a:buAutoNum type="arabicPeriod"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Закрытость информации  от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недропользователей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в закупках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838549" y="4572000"/>
            <a:ext cx="2581117" cy="1983663"/>
          </a:xfrm>
          <a:prstGeom prst="roundRect">
            <a:avLst/>
          </a:prstGeom>
          <a:ln>
            <a:prstDash val="dash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AutoNum type="arabicPeriod"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Высокий износ основных фондов;</a:t>
            </a:r>
          </a:p>
          <a:p>
            <a:pPr algn="ctr">
              <a:buAutoNum type="arabicPeriod"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Постоянный рост тарифов монополистов (ж/д, электро-я);</a:t>
            </a:r>
          </a:p>
          <a:p>
            <a:pPr algn="ctr">
              <a:buAutoNum type="arabicPeriod"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Низкий передел в следствий чего, высокая себестоимость</a:t>
            </a:r>
          </a:p>
          <a:p>
            <a:pPr algn="ctr"/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продукции</a:t>
            </a:r>
          </a:p>
          <a:p>
            <a:pPr marL="342900" indent="-342900" algn="ctr">
              <a:buAutoNum type="arabicPeriod"/>
            </a:pPr>
            <a:endParaRPr lang="ru-RU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8559963" y="4550228"/>
            <a:ext cx="2481525" cy="2027206"/>
          </a:xfrm>
          <a:prstGeom prst="roundRect">
            <a:avLst/>
          </a:prstGeom>
          <a:ln>
            <a:prstDash val="dash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AutoNum type="arabicPeriod"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Отсутствие приоритетной поддержки в гос. закупках;</a:t>
            </a:r>
          </a:p>
          <a:p>
            <a:pPr algn="ctr">
              <a:buAutoNum type="arabicPeriod"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Высокая зависимость от импортного сырья;</a:t>
            </a:r>
          </a:p>
          <a:p>
            <a:pPr algn="ctr">
              <a:buAutoNum type="arabicPeriod"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Неконтролируемый оборот в оптовой и розничной торговле</a:t>
            </a:r>
          </a:p>
        </p:txBody>
      </p:sp>
    </p:spTree>
    <p:extLst>
      <p:ext uri="{BB962C8B-B14F-4D97-AF65-F5344CB8AC3E}">
        <p14:creationId xmlns:p14="http://schemas.microsoft.com/office/powerpoint/2010/main" val="38639730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87743" y="607543"/>
            <a:ext cx="5372439" cy="421057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Слабые стороны (барьеры) химической промышленности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603988069"/>
              </p:ext>
            </p:extLst>
          </p:nvPr>
        </p:nvGraphicFramePr>
        <p:xfrm>
          <a:off x="955497" y="770562"/>
          <a:ext cx="10623477" cy="59280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860128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0FE14C-FD59-4EBB-93FE-804F3A7A0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476649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Пути Решения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8F7F6CF-875B-4466-ACFC-931FB3B19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1480484"/>
            <a:ext cx="11029615" cy="4796545"/>
          </a:xfrm>
        </p:spPr>
        <p:txBody>
          <a:bodyPr/>
          <a:lstStyle/>
          <a:p>
            <a:pPr algn="just"/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Предлагается закрепить целевые индикаторы по обязательному соблюдению МС  и в регулируемых закупках (СК, гос., недропользователи)</a:t>
            </a:r>
          </a:p>
          <a:p>
            <a:pPr algn="just"/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В рамках ГПИИР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-3 </a:t>
            </a:r>
            <a:r>
              <a:rPr lang="kk-KZ" sz="1800" dirty="0">
                <a:latin typeface="Arial" panose="020B0604020202020204" pitchFamily="34" charset="0"/>
                <a:cs typeface="Arial" panose="020B0604020202020204" pitchFamily="34" charset="0"/>
              </a:rPr>
              <a:t>предусмотреть меры по переворужению химических предприятий                                          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(инновационные гранты, льготное финансирование, льготный лизинг под 3-5% годовых)</a:t>
            </a:r>
          </a:p>
          <a:p>
            <a:pPr algn="just"/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Усиление отраслевых союзов путем включения  в рабочие группы, тендерные комиссии и т.д.</a:t>
            </a:r>
          </a:p>
          <a:p>
            <a:pPr algn="just"/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Внедрение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KPI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по снижению импортной зависимости</a:t>
            </a:r>
          </a:p>
          <a:p>
            <a:pPr algn="just"/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Предлагается ужесточить контроль со стороны гос-ва по средствам выделяемых БВУ</a:t>
            </a:r>
            <a:r>
              <a:rPr lang="ru-RU" sz="1600" dirty="0"/>
              <a:t>.</a:t>
            </a:r>
          </a:p>
          <a:p>
            <a:pPr algn="just"/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Необходимо принятие мер комплексных мер по защите внутреннего рынка (строительство собственных лабораторий ЕЭАС, приоритет в закупках, ПП РК по перечню «изъятий»  хим. продукций</a:t>
            </a:r>
          </a:p>
          <a:p>
            <a:pPr algn="just"/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Создание рабочих групп по устранению барьеров</a:t>
            </a:r>
          </a:p>
          <a:p>
            <a:pPr algn="just"/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Активное кредитование фондами прямых инвестиций предприятий химической промышленности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00851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4"/>
          <p:cNvSpPr>
            <a:spLocks noChangeArrowheads="1"/>
          </p:cNvSpPr>
          <p:nvPr/>
        </p:nvSpPr>
        <p:spPr bwMode="auto">
          <a:xfrm>
            <a:off x="5753100" y="1649187"/>
            <a:ext cx="196850" cy="19685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" name="object 5"/>
          <p:cNvSpPr>
            <a:spLocks/>
          </p:cNvSpPr>
          <p:nvPr/>
        </p:nvSpPr>
        <p:spPr bwMode="auto">
          <a:xfrm>
            <a:off x="5753100" y="1064987"/>
            <a:ext cx="196850" cy="196850"/>
          </a:xfrm>
          <a:custGeom>
            <a:avLst/>
            <a:gdLst>
              <a:gd name="T0" fmla="*/ 0 w 196850"/>
              <a:gd name="T1" fmla="*/ 0 h 196850"/>
              <a:gd name="T2" fmla="*/ 196748 w 196850"/>
              <a:gd name="T3" fmla="*/ 0 h 196850"/>
              <a:gd name="T4" fmla="*/ 196748 w 196850"/>
              <a:gd name="T5" fmla="*/ 196748 h 196850"/>
              <a:gd name="T6" fmla="*/ 0 w 196850"/>
              <a:gd name="T7" fmla="*/ 196748 h 196850"/>
              <a:gd name="T8" fmla="*/ 0 w 196850"/>
              <a:gd name="T9" fmla="*/ 0 h 1968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6850" h="196850">
                <a:moveTo>
                  <a:pt x="0" y="0"/>
                </a:moveTo>
                <a:lnTo>
                  <a:pt x="196748" y="0"/>
                </a:lnTo>
                <a:lnTo>
                  <a:pt x="196748" y="196748"/>
                </a:lnTo>
                <a:lnTo>
                  <a:pt x="0" y="196748"/>
                </a:lnTo>
                <a:lnTo>
                  <a:pt x="0" y="0"/>
                </a:lnTo>
                <a:close/>
              </a:path>
            </a:pathLst>
          </a:custGeom>
          <a:solidFill>
            <a:srgbClr val="FAAA3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" name="object 6"/>
          <p:cNvSpPr>
            <a:spLocks noChangeArrowheads="1"/>
          </p:cNvSpPr>
          <p:nvPr/>
        </p:nvSpPr>
        <p:spPr bwMode="auto">
          <a:xfrm>
            <a:off x="6042025" y="1357087"/>
            <a:ext cx="196850" cy="19685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" name="object 7"/>
          <p:cNvSpPr>
            <a:spLocks noChangeArrowheads="1"/>
          </p:cNvSpPr>
          <p:nvPr/>
        </p:nvSpPr>
        <p:spPr bwMode="auto">
          <a:xfrm>
            <a:off x="6042025" y="1649187"/>
            <a:ext cx="196850" cy="196850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" name="object 8"/>
          <p:cNvSpPr>
            <a:spLocks noChangeArrowheads="1"/>
          </p:cNvSpPr>
          <p:nvPr/>
        </p:nvSpPr>
        <p:spPr bwMode="auto">
          <a:xfrm>
            <a:off x="6042025" y="1068162"/>
            <a:ext cx="196850" cy="196850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" name="object 9"/>
          <p:cNvSpPr>
            <a:spLocks noChangeArrowheads="1"/>
          </p:cNvSpPr>
          <p:nvPr/>
        </p:nvSpPr>
        <p:spPr bwMode="auto">
          <a:xfrm>
            <a:off x="6334125" y="1357087"/>
            <a:ext cx="196850" cy="196850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" name="object 10"/>
          <p:cNvSpPr>
            <a:spLocks noChangeArrowheads="1"/>
          </p:cNvSpPr>
          <p:nvPr/>
        </p:nvSpPr>
        <p:spPr bwMode="auto">
          <a:xfrm>
            <a:off x="6334125" y="1649187"/>
            <a:ext cx="196850" cy="196850"/>
          </a:xfrm>
          <a:prstGeom prst="rect">
            <a:avLst/>
          </a:prstGeom>
          <a:blipFill dpi="0" rotWithShape="1">
            <a:blip r:embed="rId7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" name="object 11"/>
          <p:cNvSpPr>
            <a:spLocks noChangeArrowheads="1"/>
          </p:cNvSpPr>
          <p:nvPr/>
        </p:nvSpPr>
        <p:spPr bwMode="auto">
          <a:xfrm>
            <a:off x="6334125" y="1068162"/>
            <a:ext cx="196850" cy="196850"/>
          </a:xfrm>
          <a:prstGeom prst="rect">
            <a:avLst/>
          </a:prstGeom>
          <a:blipFill dpi="0" rotWithShape="1">
            <a:blip r:embed="rId8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3" name="object 12"/>
          <p:cNvSpPr>
            <a:spLocks noChangeArrowheads="1"/>
          </p:cNvSpPr>
          <p:nvPr/>
        </p:nvSpPr>
        <p:spPr bwMode="auto">
          <a:xfrm>
            <a:off x="5753100" y="1357087"/>
            <a:ext cx="196850" cy="196850"/>
          </a:xfrm>
          <a:prstGeom prst="rect">
            <a:avLst/>
          </a:prstGeom>
          <a:blipFill dpi="0" rotWithShape="1">
            <a:blip r:embed="rId9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190875" y="2541534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altLang="ru-RU" sz="6600" dirty="0">
                <a:latin typeface="Arial" panose="020B0604020202020204" pitchFamily="34" charset="0"/>
                <a:cs typeface="Arial" panose="020B0604020202020204" pitchFamily="34" charset="0"/>
              </a:rPr>
              <a:t>KAZHIMPROM</a:t>
            </a:r>
            <a:br>
              <a:rPr lang="ru-RU" altLang="ru-RU" sz="6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КАЗАХСТАНСКИЙ СОЮЗ ХИМИЧЕСКОЙ </a:t>
            </a: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промышленности</a:t>
            </a:r>
            <a:endParaRPr lang="ru-RU" dirty="0"/>
          </a:p>
        </p:txBody>
      </p:sp>
      <p:sp>
        <p:nvSpPr>
          <p:cNvPr id="16" name="object 14"/>
          <p:cNvSpPr txBox="1"/>
          <p:nvPr/>
        </p:nvSpPr>
        <p:spPr>
          <a:xfrm>
            <a:off x="5556250" y="5483225"/>
            <a:ext cx="2456782" cy="1220847"/>
          </a:xfrm>
          <a:prstGeom prst="rect">
            <a:avLst/>
          </a:prstGeom>
        </p:spPr>
        <p:txBody>
          <a:bodyPr wrap="square" lIns="0" tIns="12700" rIns="0" bIns="0">
            <a:spAutoFit/>
          </a:bodyPr>
          <a:lstStyle/>
          <a:p>
            <a:pPr marL="12700" eaLnBrk="1" fontAlgn="auto" hangingPunct="1">
              <a:spcBef>
                <a:spcPts val="100"/>
              </a:spcBef>
              <a:spcAft>
                <a:spcPts val="0"/>
              </a:spcAft>
              <a:defRPr/>
            </a:pPr>
            <a:r>
              <a:rPr sz="1900" b="1" spc="-55" dirty="0">
                <a:latin typeface="Arial"/>
                <a:cs typeface="Arial"/>
              </a:rPr>
              <a:t>Контакты</a:t>
            </a:r>
            <a:endParaRPr sz="1900" dirty="0">
              <a:latin typeface="Arial"/>
              <a:cs typeface="Arial"/>
            </a:endParaRPr>
          </a:p>
          <a:p>
            <a:pPr marL="12700" eaLnBrk="1" fontAlgn="auto" hangingPunct="1">
              <a:spcBef>
                <a:spcPts val="110"/>
              </a:spcBef>
              <a:spcAft>
                <a:spcPts val="0"/>
              </a:spcAft>
              <a:defRPr/>
            </a:pPr>
            <a:r>
              <a:rPr lang="en-US" sz="1900" spc="-55" dirty="0">
                <a:latin typeface="Trebuchet MS"/>
                <a:cs typeface="Trebuchet MS"/>
              </a:rPr>
              <a:t>www.chemindustry</a:t>
            </a:r>
            <a:r>
              <a:rPr sz="1900" spc="-55" dirty="0">
                <a:latin typeface="Trebuchet MS"/>
                <a:cs typeface="Trebuchet MS"/>
              </a:rPr>
              <a:t>.kz</a:t>
            </a:r>
            <a:endParaRPr sz="1900" dirty="0">
              <a:latin typeface="Trebuchet MS"/>
              <a:cs typeface="Trebuchet MS"/>
            </a:endParaRPr>
          </a:p>
          <a:p>
            <a:pPr marL="12700" eaLnBrk="1" fontAlgn="auto" hangingPunct="1">
              <a:spcBef>
                <a:spcPts val="110"/>
              </a:spcBef>
              <a:spcAft>
                <a:spcPts val="0"/>
              </a:spcAft>
              <a:defRPr/>
            </a:pPr>
            <a:r>
              <a:rPr sz="1900" spc="-440" dirty="0">
                <a:latin typeface="Verdana"/>
                <a:cs typeface="Verdana"/>
              </a:rPr>
              <a:t>+7 </a:t>
            </a:r>
            <a:r>
              <a:rPr sz="1900" spc="-265" dirty="0">
                <a:latin typeface="Verdana"/>
                <a:cs typeface="Verdana"/>
              </a:rPr>
              <a:t>778 348 33</a:t>
            </a:r>
            <a:r>
              <a:rPr sz="1900" spc="-490" dirty="0">
                <a:latin typeface="Verdana"/>
                <a:cs typeface="Verdana"/>
              </a:rPr>
              <a:t> </a:t>
            </a:r>
            <a:r>
              <a:rPr sz="1900" spc="-265" dirty="0">
                <a:latin typeface="Verdana"/>
                <a:cs typeface="Verdana"/>
              </a:rPr>
              <a:t>48</a:t>
            </a:r>
            <a:endParaRPr sz="1900" dirty="0">
              <a:latin typeface="Verdana"/>
              <a:cs typeface="Verdana"/>
            </a:endParaRPr>
          </a:p>
          <a:p>
            <a:pPr marL="12700" eaLnBrk="1" fontAlgn="auto" hangingPunct="1">
              <a:spcBef>
                <a:spcPts val="110"/>
              </a:spcBef>
              <a:spcAft>
                <a:spcPts val="0"/>
              </a:spcAft>
              <a:defRPr/>
            </a:pPr>
            <a:r>
              <a:rPr lang="en-US" sz="1900" spc="-30" dirty="0" smtClean="0">
                <a:latin typeface="Trebuchet MS"/>
                <a:cs typeface="Trebuchet MS"/>
                <a:hlinkClick r:id="rId10"/>
              </a:rPr>
              <a:t>info</a:t>
            </a:r>
            <a:r>
              <a:rPr sz="1900" spc="-30" dirty="0" smtClean="0">
                <a:latin typeface="Trebuchet MS"/>
                <a:cs typeface="Trebuchet MS"/>
                <a:hlinkClick r:id="rId10"/>
              </a:rPr>
              <a:t>@</a:t>
            </a:r>
            <a:r>
              <a:rPr lang="en-US" sz="1900" spc="-30" dirty="0" smtClean="0">
                <a:latin typeface="Trebuchet MS"/>
                <a:cs typeface="Trebuchet MS"/>
                <a:hlinkClick r:id="rId10"/>
              </a:rPr>
              <a:t>chemindustry</a:t>
            </a:r>
            <a:r>
              <a:rPr sz="1900" spc="-30" dirty="0" smtClean="0">
                <a:latin typeface="Trebuchet MS"/>
                <a:cs typeface="Trebuchet MS"/>
                <a:hlinkClick r:id="rId10"/>
              </a:rPr>
              <a:t>.kz</a:t>
            </a:r>
            <a:endParaRPr sz="1900" dirty="0">
              <a:latin typeface="Trebuchet MS"/>
              <a:cs typeface="Trebuchet MS"/>
            </a:endParaRPr>
          </a:p>
        </p:txBody>
      </p:sp>
      <p:sp>
        <p:nvSpPr>
          <p:cNvPr id="17" name="object 16"/>
          <p:cNvSpPr>
            <a:spLocks noChangeArrowheads="1"/>
          </p:cNvSpPr>
          <p:nvPr/>
        </p:nvSpPr>
        <p:spPr bwMode="auto">
          <a:xfrm>
            <a:off x="5104947" y="6542087"/>
            <a:ext cx="211138" cy="166688"/>
          </a:xfrm>
          <a:prstGeom prst="rect">
            <a:avLst/>
          </a:prstGeom>
          <a:blipFill dpi="0" rotWithShape="1">
            <a:blip r:embed="rId11">
              <a:duotone>
                <a:prstClr val="black"/>
                <a:schemeClr val="tx2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" name="object 17"/>
          <p:cNvSpPr>
            <a:spLocks noChangeArrowheads="1"/>
          </p:cNvSpPr>
          <p:nvPr/>
        </p:nvSpPr>
        <p:spPr bwMode="auto">
          <a:xfrm>
            <a:off x="5144635" y="6150882"/>
            <a:ext cx="209550" cy="209550"/>
          </a:xfrm>
          <a:prstGeom prst="rect">
            <a:avLst/>
          </a:prstGeom>
          <a:blipFill dpi="0" rotWithShape="1">
            <a:blip r:embed="rId12">
              <a:duotone>
                <a:prstClr val="black"/>
                <a:schemeClr val="tx2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9" name="object 18"/>
          <p:cNvSpPr>
            <a:spLocks noChangeArrowheads="1"/>
          </p:cNvSpPr>
          <p:nvPr/>
        </p:nvSpPr>
        <p:spPr bwMode="auto">
          <a:xfrm>
            <a:off x="5104947" y="5846762"/>
            <a:ext cx="249238" cy="249238"/>
          </a:xfrm>
          <a:prstGeom prst="rect">
            <a:avLst/>
          </a:prstGeom>
          <a:blipFill dpi="0" rotWithShape="1">
            <a:blip r:embed="rId13">
              <a:duotone>
                <a:prstClr val="black"/>
                <a:schemeClr val="tx2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23627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92989FB-1024-49B7-BDF1-B3CE27D4862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87D6F4-EC95-4EF1-A8AD-4B70386CEEC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5F792DF-9D0A-4DB6-9A9E-7312F5A7E87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749808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9653214"/>
              </p:ext>
            </p:extLst>
          </p:nvPr>
        </p:nvGraphicFramePr>
        <p:xfrm>
          <a:off x="317439" y="548640"/>
          <a:ext cx="6023487" cy="5210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кругленный прямоугольник 4">
            <a:extLst>
              <a:ext uri="{FF2B5EF4-FFF2-40B4-BE49-F238E27FC236}">
                <a16:creationId xmlns:a16="http://schemas.microsoft.com/office/drawing/2014/main" id="{5A84F40E-53AD-3A4F-8B4B-CCA9D2C18758}"/>
              </a:ext>
            </a:extLst>
          </p:cNvPr>
          <p:cNvSpPr/>
          <p:nvPr/>
        </p:nvSpPr>
        <p:spPr>
          <a:xfrm>
            <a:off x="446534" y="5278736"/>
            <a:ext cx="11376871" cy="1420165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graphicFrame>
        <p:nvGraphicFramePr>
          <p:cNvPr id="14" name="Диаграмма 13">
            <a:extLst>
              <a:ext uri="{FF2B5EF4-FFF2-40B4-BE49-F238E27FC236}">
                <a16:creationId xmlns:a16="http://schemas.microsoft.com/office/drawing/2014/main" id="{55D7ED5C-B5E7-924B-A39F-E9ADCFF2732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9837770"/>
              </p:ext>
            </p:extLst>
          </p:nvPr>
        </p:nvGraphicFramePr>
        <p:xfrm>
          <a:off x="6095999" y="813941"/>
          <a:ext cx="5876260" cy="43967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4DE6AA7-B20C-0B4E-869D-C347D0231489}"/>
              </a:ext>
            </a:extLst>
          </p:cNvPr>
          <p:cNvSpPr txBox="1"/>
          <p:nvPr/>
        </p:nvSpPr>
        <p:spPr>
          <a:xfrm>
            <a:off x="423734" y="5322535"/>
            <a:ext cx="112933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период 2015-2019 гг. объем инвестиций в основной капитал в химической промышленности увеличился в 3 раза. За 12 месяцев 2019 года в химическую промышленность инвестировано 162 млрд. тенге, что в 2.3 раза больше по сравнению с аналогичным периодом 2018 года. Количество действующих предприятий химической отрасли в 2019 году достигло 1027 предприятий.</a:t>
            </a: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004122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1403320"/>
              </p:ext>
            </p:extLst>
          </p:nvPr>
        </p:nvGraphicFramePr>
        <p:xfrm>
          <a:off x="1781175" y="842964"/>
          <a:ext cx="9248775" cy="42433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Скругленный прямоугольник 7">
            <a:extLst>
              <a:ext uri="{FF2B5EF4-FFF2-40B4-BE49-F238E27FC236}">
                <a16:creationId xmlns:a16="http://schemas.microsoft.com/office/drawing/2014/main" id="{04817DB3-0ECA-6940-BC51-D8D1F3A764E3}"/>
              </a:ext>
            </a:extLst>
          </p:cNvPr>
          <p:cNvSpPr/>
          <p:nvPr/>
        </p:nvSpPr>
        <p:spPr>
          <a:xfrm>
            <a:off x="357188" y="5314950"/>
            <a:ext cx="11487150" cy="11430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Динамика занятости населения после небольшого 2-ух летнего спада 2017-2018 годах показала 2019 году рост  и достигла отметки 16,8 тыс. человек, что составляет 5,4% от обрабатывающей промышленности (308,4 тыс. человек)</a:t>
            </a:r>
            <a:endParaRPr lang="x-non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5674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1B7288-CBC9-CB47-8A07-27AF6CB2E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025" y="628647"/>
            <a:ext cx="11029783" cy="600077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Объем производства 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основной химической </a:t>
            </a: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продукции 2015-2019 гг. </a:t>
            </a:r>
            <a:b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республиканском разрезе (</a:t>
            </a: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млн. тенге</a:t>
            </a: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x-none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>
            <a:extLst>
              <a:ext uri="{FF2B5EF4-FFF2-40B4-BE49-F238E27FC236}">
                <a16:creationId xmlns:a16="http://schemas.microsoft.com/office/drawing/2014/main" id="{D7597CAF-AE71-4644-96A1-8A74BBDB9C38}"/>
              </a:ext>
            </a:extLst>
          </p:cNvPr>
          <p:cNvSpPr/>
          <p:nvPr/>
        </p:nvSpPr>
        <p:spPr>
          <a:xfrm>
            <a:off x="491286" y="4894068"/>
            <a:ext cx="11458575" cy="1243014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00000000-0008-0000-0700-000003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3949369"/>
              </p:ext>
            </p:extLst>
          </p:nvPr>
        </p:nvGraphicFramePr>
        <p:xfrm>
          <a:off x="581025" y="1398589"/>
          <a:ext cx="10820400" cy="3587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BD00949-9C3B-994F-8ED4-4EC6941991BB}"/>
              </a:ext>
            </a:extLst>
          </p:cNvPr>
          <p:cNvSpPr txBox="1"/>
          <p:nvPr/>
        </p:nvSpPr>
        <p:spPr>
          <a:xfrm>
            <a:off x="705683" y="5192409"/>
            <a:ext cx="110297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2019 году было произведено химической продукции на 466 млрд. тенге, что по сравнению с 2015 годом показало рост в 1.9 раза.  </a:t>
            </a:r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194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47E882-C457-034E-8B21-62B66FAE1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024" y="602144"/>
            <a:ext cx="10363033" cy="540857"/>
          </a:xfrm>
        </p:spPr>
        <p:txBody>
          <a:bodyPr>
            <a:normAutofit/>
          </a:bodyPr>
          <a:lstStyle/>
          <a:p>
            <a:r>
              <a:rPr lang="x-none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ПРоизводство хим</a:t>
            </a:r>
            <a:r>
              <a:rPr lang="ru-RU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ической</a:t>
            </a: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продукции</a:t>
            </a:r>
            <a:r>
              <a:rPr lang="x-none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разрезе регионов </a:t>
            </a: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</a:t>
            </a:r>
            <a:r>
              <a:rPr lang="x-none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2019 г.</a:t>
            </a:r>
          </a:p>
        </p:txBody>
      </p:sp>
      <p:sp>
        <p:nvSpPr>
          <p:cNvPr id="11" name="Скругленный прямоугольник 10">
            <a:extLst>
              <a:ext uri="{FF2B5EF4-FFF2-40B4-BE49-F238E27FC236}">
                <a16:creationId xmlns:a16="http://schemas.microsoft.com/office/drawing/2014/main" id="{4D414ADB-F567-014D-8044-57555AFF28A0}"/>
              </a:ext>
            </a:extLst>
          </p:cNvPr>
          <p:cNvSpPr/>
          <p:nvPr/>
        </p:nvSpPr>
        <p:spPr>
          <a:xfrm>
            <a:off x="542038" y="5309560"/>
            <a:ext cx="11068938" cy="1383069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B18B2E0-8A9B-794A-9274-B977E3908ABA}"/>
              </a:ext>
            </a:extLst>
          </p:cNvPr>
          <p:cNvSpPr txBox="1"/>
          <p:nvPr/>
        </p:nvSpPr>
        <p:spPr>
          <a:xfrm>
            <a:off x="699977" y="5406106"/>
            <a:ext cx="107920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Основная доля произведенной продукции приходится на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Жамбылскую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(35%), Карагандинскую(12%), Актюбинскую(10%), Павлодарскую(8%),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Атыраускую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(8%) области.  Аутсайдерами химической отрасли  среди регионов (менее 2%) Туркестанская, СКО,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Костанайская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, ЗКО области и г. Шымкент, г.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Нур-Султан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г.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Алматы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7907331"/>
              </p:ext>
            </p:extLst>
          </p:nvPr>
        </p:nvGraphicFramePr>
        <p:xfrm>
          <a:off x="247564" y="1143001"/>
          <a:ext cx="11944435" cy="40803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17101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281255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Объемы производства химической отрасли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8252068"/>
              </p:ext>
            </p:extLst>
          </p:nvPr>
        </p:nvGraphicFramePr>
        <p:xfrm>
          <a:off x="469233" y="983415"/>
          <a:ext cx="11285621" cy="58636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84322">
                  <a:extLst>
                    <a:ext uri="{9D8B030D-6E8A-4147-A177-3AD203B41FA5}">
                      <a16:colId xmlns:a16="http://schemas.microsoft.com/office/drawing/2014/main" val="88117437"/>
                    </a:ext>
                  </a:extLst>
                </a:gridCol>
                <a:gridCol w="1445330">
                  <a:extLst>
                    <a:ext uri="{9D8B030D-6E8A-4147-A177-3AD203B41FA5}">
                      <a16:colId xmlns:a16="http://schemas.microsoft.com/office/drawing/2014/main" val="3200124832"/>
                    </a:ext>
                  </a:extLst>
                </a:gridCol>
                <a:gridCol w="1427265">
                  <a:extLst>
                    <a:ext uri="{9D8B030D-6E8A-4147-A177-3AD203B41FA5}">
                      <a16:colId xmlns:a16="http://schemas.microsoft.com/office/drawing/2014/main" val="1723161111"/>
                    </a:ext>
                  </a:extLst>
                </a:gridCol>
                <a:gridCol w="2264352">
                  <a:extLst>
                    <a:ext uri="{9D8B030D-6E8A-4147-A177-3AD203B41FA5}">
                      <a16:colId xmlns:a16="http://schemas.microsoft.com/office/drawing/2014/main" val="4076454508"/>
                    </a:ext>
                  </a:extLst>
                </a:gridCol>
                <a:gridCol w="2264352">
                  <a:extLst>
                    <a:ext uri="{9D8B030D-6E8A-4147-A177-3AD203B41FA5}">
                      <a16:colId xmlns:a16="http://schemas.microsoft.com/office/drawing/2014/main" val="2162207616"/>
                    </a:ext>
                  </a:extLst>
                </a:gridCol>
              </a:tblGrid>
              <a:tr h="30802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Производство продуктов химической промышленности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extLst>
                  <a:ext uri="{0D108BD9-81ED-4DB2-BD59-A6C34878D82A}">
                    <a16:rowId xmlns:a16="http://schemas.microsoft.com/office/drawing/2014/main" val="3481794370"/>
                  </a:ext>
                </a:extLst>
              </a:tr>
              <a:tr h="306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ед. измерения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 г.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 г.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Отчетный период </a:t>
                      </a:r>
                      <a:r>
                        <a:rPr lang="ru-RU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 прошлому году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ctr"/>
                </a:tc>
                <a:extLst>
                  <a:ext uri="{0D108BD9-81ED-4DB2-BD59-A6C34878D82A}">
                    <a16:rowId xmlns:a16="http://schemas.microsoft.com/office/drawing/2014/main" val="1674087222"/>
                  </a:ext>
                </a:extLst>
              </a:tr>
              <a:tr h="11978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Диоксид углерода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тонн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11 267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11 871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extLst>
                  <a:ext uri="{0D108BD9-81ED-4DB2-BD59-A6C34878D82A}">
                    <a16:rowId xmlns:a16="http://schemas.microsoft.com/office/drawing/2014/main" val="3759350570"/>
                  </a:ext>
                </a:extLst>
              </a:tr>
              <a:tr h="22816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Триоксид хрома (ангидрид хромовый)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тонн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extLst>
                  <a:ext uri="{0D108BD9-81ED-4DB2-BD59-A6C34878D82A}">
                    <a16:rowId xmlns:a16="http://schemas.microsoft.com/office/drawing/2014/main" val="2885210769"/>
                  </a:ext>
                </a:extLst>
              </a:tr>
              <a:tr h="33654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Окись хрома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тонн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extLst>
                  <a:ext uri="{0D108BD9-81ED-4DB2-BD59-A6C34878D82A}">
                    <a16:rowId xmlns:a16="http://schemas.microsoft.com/office/drawing/2014/main" val="3266534784"/>
                  </a:ext>
                </a:extLst>
              </a:tr>
              <a:tr h="11978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Дубитель хромовый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тонн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93,2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extLst>
                  <a:ext uri="{0D108BD9-81ED-4DB2-BD59-A6C34878D82A}">
                    <a16:rowId xmlns:a16="http://schemas.microsoft.com/office/drawing/2014/main" val="2810334588"/>
                  </a:ext>
                </a:extLst>
              </a:tr>
              <a:tr h="22816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Хлор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тонн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102,6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extLst>
                  <a:ext uri="{0D108BD9-81ED-4DB2-BD59-A6C34878D82A}">
                    <a16:rowId xmlns:a16="http://schemas.microsoft.com/office/drawing/2014/main" val="1685580154"/>
                  </a:ext>
                </a:extLst>
              </a:tr>
              <a:tr h="22816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Фосфор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тонн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extLst>
                  <a:ext uri="{0D108BD9-81ED-4DB2-BD59-A6C34878D82A}">
                    <a16:rowId xmlns:a16="http://schemas.microsoft.com/office/drawing/2014/main" val="1970056389"/>
                  </a:ext>
                </a:extLst>
              </a:tr>
              <a:tr h="22816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Водород хлорид (кислота соляная)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тонн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118,5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extLst>
                  <a:ext uri="{0D108BD9-81ED-4DB2-BD59-A6C34878D82A}">
                    <a16:rowId xmlns:a16="http://schemas.microsoft.com/office/drawing/2014/main" val="1194978408"/>
                  </a:ext>
                </a:extLst>
              </a:tr>
              <a:tr h="22816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Кислота серная в моногидрате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тонн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2 279 185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2 297 353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extLst>
                  <a:ext uri="{0D108BD9-81ED-4DB2-BD59-A6C34878D82A}">
                    <a16:rowId xmlns:a16="http://schemas.microsoft.com/office/drawing/2014/main" val="2500196946"/>
                  </a:ext>
                </a:extLst>
              </a:tr>
              <a:tr h="22816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Водород фторид (кислота плавиковая)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тонн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extLst>
                  <a:ext uri="{0D108BD9-81ED-4DB2-BD59-A6C34878D82A}">
                    <a16:rowId xmlns:a16="http://schemas.microsoft.com/office/drawing/2014/main" val="609162434"/>
                  </a:ext>
                </a:extLst>
              </a:tr>
              <a:tr h="22816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Гидроксид натрия (сода каустическая)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тонн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47 380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37 175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127,5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extLst>
                  <a:ext uri="{0D108BD9-81ED-4DB2-BD59-A6C34878D82A}">
                    <a16:rowId xmlns:a16="http://schemas.microsoft.com/office/drawing/2014/main" val="254640922"/>
                  </a:ext>
                </a:extLst>
              </a:tr>
              <a:tr h="11978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Гипохлориты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тонн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74,1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extLst>
                  <a:ext uri="{0D108BD9-81ED-4DB2-BD59-A6C34878D82A}">
                    <a16:rowId xmlns:a16="http://schemas.microsoft.com/office/drawing/2014/main" val="359736623"/>
                  </a:ext>
                </a:extLst>
              </a:tr>
              <a:tr h="22816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Трифосфат натрия (триполифосфат натрия)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тонн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extLst>
                  <a:ext uri="{0D108BD9-81ED-4DB2-BD59-A6C34878D82A}">
                    <a16:rowId xmlns:a16="http://schemas.microsoft.com/office/drawing/2014/main" val="1763021061"/>
                  </a:ext>
                </a:extLst>
              </a:tr>
              <a:tr h="22816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Бихромат натрия (хромпик натриевый)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тонн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65,6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extLst>
                  <a:ext uri="{0D108BD9-81ED-4DB2-BD59-A6C34878D82A}">
                    <a16:rowId xmlns:a16="http://schemas.microsoft.com/office/drawing/2014/main" val="1768540464"/>
                  </a:ext>
                </a:extLst>
              </a:tr>
              <a:tr h="22816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Спирт этиловый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тыс.литров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13 973,00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19 797,20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extLst>
                  <a:ext uri="{0D108BD9-81ED-4DB2-BD59-A6C34878D82A}">
                    <a16:rowId xmlns:a16="http://schemas.microsoft.com/office/drawing/2014/main" val="617552528"/>
                  </a:ext>
                </a:extLst>
              </a:tr>
              <a:tr h="11978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Аммиак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тонн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217 400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210 497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103,3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extLst>
                  <a:ext uri="{0D108BD9-81ED-4DB2-BD59-A6C34878D82A}">
                    <a16:rowId xmlns:a16="http://schemas.microsoft.com/office/drawing/2014/main" val="1077085322"/>
                  </a:ext>
                </a:extLst>
              </a:tr>
              <a:tr h="33654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Удобрения азотные, минеральные или химические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тонн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377 998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363 722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extLst>
                  <a:ext uri="{0D108BD9-81ED-4DB2-BD59-A6C34878D82A}">
                    <a16:rowId xmlns:a16="http://schemas.microsoft.com/office/drawing/2014/main" val="2647534850"/>
                  </a:ext>
                </a:extLst>
              </a:tr>
              <a:tr h="33654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Удобрения фосфорные, минеральные или химические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тонн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193 242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140 738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137,3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extLst>
                  <a:ext uri="{0D108BD9-81ED-4DB2-BD59-A6C34878D82A}">
                    <a16:rowId xmlns:a16="http://schemas.microsoft.com/office/drawing/2014/main" val="3649876661"/>
                  </a:ext>
                </a:extLst>
              </a:tr>
              <a:tr h="22816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Полимеры стирола в первичных формах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тонн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4 384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4 410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extLst>
                  <a:ext uri="{0D108BD9-81ED-4DB2-BD59-A6C34878D82A}">
                    <a16:rowId xmlns:a16="http://schemas.microsoft.com/office/drawing/2014/main" val="2314387648"/>
                  </a:ext>
                </a:extLst>
              </a:tr>
              <a:tr h="22816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Полиуретаны в первичных формах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тонн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7 922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7 394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107,1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extLst>
                  <a:ext uri="{0D108BD9-81ED-4DB2-BD59-A6C34878D82A}">
                    <a16:rowId xmlns:a16="http://schemas.microsoft.com/office/drawing/2014/main" val="2362584671"/>
                  </a:ext>
                </a:extLst>
              </a:tr>
              <a:tr h="22816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Краски и лаки на основе полимеров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тонн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84 052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83 392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extLst>
                  <a:ext uri="{0D108BD9-81ED-4DB2-BD59-A6C34878D82A}">
                    <a16:rowId xmlns:a16="http://schemas.microsoft.com/office/drawing/2014/main" val="1385504078"/>
                  </a:ext>
                </a:extLst>
              </a:tr>
              <a:tr h="11978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Шпатлевки малярные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тонн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1 228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1 348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extLst>
                  <a:ext uri="{0D108BD9-81ED-4DB2-BD59-A6C34878D82A}">
                    <a16:rowId xmlns:a16="http://schemas.microsoft.com/office/drawing/2014/main" val="633465846"/>
                  </a:ext>
                </a:extLst>
              </a:tr>
              <a:tr h="11978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Средства моющие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тонн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8 380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6 908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121,3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extLst>
                  <a:ext uri="{0D108BD9-81ED-4DB2-BD59-A6C34878D82A}">
                    <a16:rowId xmlns:a16="http://schemas.microsoft.com/office/drawing/2014/main" val="4254272533"/>
                  </a:ext>
                </a:extLst>
              </a:tr>
              <a:tr h="336546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Добавки для цементов, растворов строительных или бетонов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тонн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839 187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503 096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166,8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71" marR="3671" marT="3671" marB="0" anchor="b"/>
                </a:tc>
                <a:extLst>
                  <a:ext uri="{0D108BD9-81ED-4DB2-BD59-A6C34878D82A}">
                    <a16:rowId xmlns:a16="http://schemas.microsoft.com/office/drawing/2014/main" val="108428298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9599" y="604829"/>
            <a:ext cx="10909193" cy="427904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Объемы производства смежных 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отраслей</a:t>
            </a:r>
            <a:endParaRPr lang="ru-RU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6463666"/>
              </p:ext>
            </p:extLst>
          </p:nvPr>
        </p:nvGraphicFramePr>
        <p:xfrm>
          <a:off x="529391" y="1032733"/>
          <a:ext cx="11159400" cy="54282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40882">
                  <a:extLst>
                    <a:ext uri="{9D8B030D-6E8A-4147-A177-3AD203B41FA5}">
                      <a16:colId xmlns:a16="http://schemas.microsoft.com/office/drawing/2014/main" val="13472270"/>
                    </a:ext>
                  </a:extLst>
                </a:gridCol>
                <a:gridCol w="1429166">
                  <a:extLst>
                    <a:ext uri="{9D8B030D-6E8A-4147-A177-3AD203B41FA5}">
                      <a16:colId xmlns:a16="http://schemas.microsoft.com/office/drawing/2014/main" val="2570875665"/>
                    </a:ext>
                  </a:extLst>
                </a:gridCol>
                <a:gridCol w="1411300">
                  <a:extLst>
                    <a:ext uri="{9D8B030D-6E8A-4147-A177-3AD203B41FA5}">
                      <a16:colId xmlns:a16="http://schemas.microsoft.com/office/drawing/2014/main" val="953529287"/>
                    </a:ext>
                  </a:extLst>
                </a:gridCol>
                <a:gridCol w="2239026">
                  <a:extLst>
                    <a:ext uri="{9D8B030D-6E8A-4147-A177-3AD203B41FA5}">
                      <a16:colId xmlns:a16="http://schemas.microsoft.com/office/drawing/2014/main" val="3446215191"/>
                    </a:ext>
                  </a:extLst>
                </a:gridCol>
                <a:gridCol w="2239026">
                  <a:extLst>
                    <a:ext uri="{9D8B030D-6E8A-4147-A177-3AD203B41FA5}">
                      <a16:colId xmlns:a16="http://schemas.microsoft.com/office/drawing/2014/main" val="299698498"/>
                    </a:ext>
                  </a:extLst>
                </a:gridCol>
              </a:tblGrid>
              <a:tr h="644623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Производство резиновых и пластмассовых изделий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04" marR="5604" marT="5604" marB="0" anchor="ctr"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Произведено продукции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04" marR="5604" marT="5604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Индексы промышленного производства, в %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04" marR="5604" marT="5604" marB="0" anchor="ctr"/>
                </a:tc>
                <a:extLst>
                  <a:ext uri="{0D108BD9-81ED-4DB2-BD59-A6C34878D82A}">
                    <a16:rowId xmlns:a16="http://schemas.microsoft.com/office/drawing/2014/main" val="1990804293"/>
                  </a:ext>
                </a:extLst>
              </a:tr>
              <a:tr h="4503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ед. измерения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04" marR="5604" marT="560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 г.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04" marR="5604" marT="560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 г.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04" marR="5604" marT="560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отчетный период к прошлому году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04" marR="5604" marT="5604" marB="0" anchor="ctr"/>
                </a:tc>
                <a:extLst>
                  <a:ext uri="{0D108BD9-81ED-4DB2-BD59-A6C34878D82A}">
                    <a16:rowId xmlns:a16="http://schemas.microsoft.com/office/drawing/2014/main" val="2115728699"/>
                  </a:ext>
                </a:extLst>
              </a:tr>
              <a:tr h="49393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Трубы, трубки, рукава и шланги из резины (кроме эбонита)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04" marR="5604" marT="56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тонн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04" marR="5604" marT="5604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04" marR="5604" marT="5604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1 120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04" marR="5604" marT="5604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04" marR="5604" marT="5604" marB="0" anchor="ctr"/>
                </a:tc>
                <a:extLst>
                  <a:ext uri="{0D108BD9-81ED-4DB2-BD59-A6C34878D82A}">
                    <a16:rowId xmlns:a16="http://schemas.microsoft.com/office/drawing/2014/main" val="3765629449"/>
                  </a:ext>
                </a:extLst>
              </a:tr>
              <a:tr h="49393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Ленты конвейерные (транспортерные) и ремни приводные из резины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04" marR="5604" marT="56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тонн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04" marR="5604" marT="560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ru-RU" sz="11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1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ru-RU" sz="11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121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156,4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04" marR="5604" marT="5604" marB="0" anchor="ctr"/>
                </a:tc>
                <a:extLst>
                  <a:ext uri="{0D108BD9-81ED-4DB2-BD59-A6C34878D82A}">
                    <a16:rowId xmlns:a16="http://schemas.microsoft.com/office/drawing/2014/main" val="2863516530"/>
                  </a:ext>
                </a:extLst>
              </a:tr>
              <a:tr h="49393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Трубы, трубки, рукава и шланги и их фитинги из пластмасс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04" marR="5604" marT="56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тонн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04" marR="5604" marT="5604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118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04" marR="5604" marT="5604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04" marR="5604" marT="5604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83,6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04" marR="5604" marT="5604" marB="0" anchor="ctr"/>
                </a:tc>
                <a:extLst>
                  <a:ext uri="{0D108BD9-81ED-4DB2-BD59-A6C34878D82A}">
                    <a16:rowId xmlns:a16="http://schemas.microsoft.com/office/drawing/2014/main" val="2099185247"/>
                  </a:ext>
                </a:extLst>
              </a:tr>
              <a:tr h="89242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Плиты, листы, пленка, фольга и полосы из пластмасс, неармированные или некомбинированные с материалами прочими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04" marR="5604" marT="56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тонн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04" marR="5604" marT="5604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40 819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04" marR="5604" marT="5604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40 296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04" marR="5604" marT="5604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04" marR="5604" marT="5604" marB="0" anchor="ctr"/>
                </a:tc>
                <a:extLst>
                  <a:ext uri="{0D108BD9-81ED-4DB2-BD59-A6C34878D82A}">
                    <a16:rowId xmlns:a16="http://schemas.microsoft.com/office/drawing/2014/main" val="1536709331"/>
                  </a:ext>
                </a:extLst>
              </a:tr>
              <a:tr h="33486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Мешки и сумки (включая конические) из полиэтилена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04" marR="5604" marT="56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тонн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04" marR="5604" marT="5604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20 108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04" marR="5604" marT="5604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12 930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04" marR="5604" marT="5604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155,5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04" marR="5604" marT="5604" marB="0" anchor="ctr"/>
                </a:tc>
                <a:extLst>
                  <a:ext uri="{0D108BD9-81ED-4DB2-BD59-A6C34878D82A}">
                    <a16:rowId xmlns:a16="http://schemas.microsoft.com/office/drawing/2014/main" val="2190407798"/>
                  </a:ext>
                </a:extLst>
              </a:tr>
              <a:tr h="97111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Двери, окна, коробки для дверей и рамы оконные, пороги для дверей, ставни, жалюзи и изделия аналогичные и их части из пластмасс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04" marR="5604" marT="56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тонн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04" marR="5604" marT="5604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35 447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04" marR="5604" marT="5604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37 339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04" marR="5604" marT="5604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04" marR="5604" marT="5604" marB="0" anchor="ctr"/>
                </a:tc>
                <a:extLst>
                  <a:ext uri="{0D108BD9-81ED-4DB2-BD59-A6C34878D82A}">
                    <a16:rowId xmlns:a16="http://schemas.microsoft.com/office/drawing/2014/main" val="2875315677"/>
                  </a:ext>
                </a:extLst>
              </a:tr>
              <a:tr h="65299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Предметы домашнего обихода столовые, кухонные, туалетные и прочие из пластмасс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04" marR="5604" marT="56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тонн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04" marR="5604" marT="5604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8 245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04" marR="5604" marT="5604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5 677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04" marR="5604" marT="5604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145,2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04" marR="5604" marT="5604" marB="0" anchor="ctr"/>
                </a:tc>
                <a:extLst>
                  <a:ext uri="{0D108BD9-81ED-4DB2-BD59-A6C34878D82A}">
                    <a16:rowId xmlns:a16="http://schemas.microsoft.com/office/drawing/2014/main" val="8538401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7BAAEEB6-DFF5-944F-B189-B4F6BCAEDC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8548878"/>
              </p:ext>
            </p:extLst>
          </p:nvPr>
        </p:nvGraphicFramePr>
        <p:xfrm>
          <a:off x="457200" y="628651"/>
          <a:ext cx="11229975" cy="6191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229975">
                  <a:extLst>
                    <a:ext uri="{9D8B030D-6E8A-4147-A177-3AD203B41FA5}">
                      <a16:colId xmlns:a16="http://schemas.microsoft.com/office/drawing/2014/main" val="208833190"/>
                    </a:ext>
                  </a:extLst>
                </a:gridCol>
              </a:tblGrid>
              <a:tr h="2857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ru-RU" sz="2000" b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2000" b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Экспорт отдельных товаров по странам </a:t>
                      </a:r>
                      <a:r>
                        <a:rPr lang="ru-RU" sz="20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ЕАЭС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73281145"/>
                  </a:ext>
                </a:extLst>
              </a:tr>
            </a:tbl>
          </a:graphicData>
        </a:graphic>
      </p:graphicFrame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C9EBC4F6-526D-6B43-9CA7-542ED360AA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97694"/>
              </p:ext>
            </p:extLst>
          </p:nvPr>
        </p:nvGraphicFramePr>
        <p:xfrm>
          <a:off x="457201" y="1411967"/>
          <a:ext cx="11179972" cy="50493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24712">
                  <a:extLst>
                    <a:ext uri="{9D8B030D-6E8A-4147-A177-3AD203B41FA5}">
                      <a16:colId xmlns:a16="http://schemas.microsoft.com/office/drawing/2014/main" val="1833765369"/>
                    </a:ext>
                  </a:extLst>
                </a:gridCol>
                <a:gridCol w="3189481">
                  <a:extLst>
                    <a:ext uri="{9D8B030D-6E8A-4147-A177-3AD203B41FA5}">
                      <a16:colId xmlns:a16="http://schemas.microsoft.com/office/drawing/2014/main" val="4239425622"/>
                    </a:ext>
                  </a:extLst>
                </a:gridCol>
                <a:gridCol w="1124712">
                  <a:extLst>
                    <a:ext uri="{9D8B030D-6E8A-4147-A177-3AD203B41FA5}">
                      <a16:colId xmlns:a16="http://schemas.microsoft.com/office/drawing/2014/main" val="3423297582"/>
                    </a:ext>
                  </a:extLst>
                </a:gridCol>
                <a:gridCol w="1124712">
                  <a:extLst>
                    <a:ext uri="{9D8B030D-6E8A-4147-A177-3AD203B41FA5}">
                      <a16:colId xmlns:a16="http://schemas.microsoft.com/office/drawing/2014/main" val="3372712390"/>
                    </a:ext>
                  </a:extLst>
                </a:gridCol>
                <a:gridCol w="923271">
                  <a:extLst>
                    <a:ext uri="{9D8B030D-6E8A-4147-A177-3AD203B41FA5}">
                      <a16:colId xmlns:a16="http://schemas.microsoft.com/office/drawing/2014/main" val="69184647"/>
                    </a:ext>
                  </a:extLst>
                </a:gridCol>
                <a:gridCol w="923271">
                  <a:extLst>
                    <a:ext uri="{9D8B030D-6E8A-4147-A177-3AD203B41FA5}">
                      <a16:colId xmlns:a16="http://schemas.microsoft.com/office/drawing/2014/main" val="3606311496"/>
                    </a:ext>
                  </a:extLst>
                </a:gridCol>
                <a:gridCol w="923271">
                  <a:extLst>
                    <a:ext uri="{9D8B030D-6E8A-4147-A177-3AD203B41FA5}">
                      <a16:colId xmlns:a16="http://schemas.microsoft.com/office/drawing/2014/main" val="3240742239"/>
                    </a:ext>
                  </a:extLst>
                </a:gridCol>
                <a:gridCol w="923271">
                  <a:extLst>
                    <a:ext uri="{9D8B030D-6E8A-4147-A177-3AD203B41FA5}">
                      <a16:colId xmlns:a16="http://schemas.microsoft.com/office/drawing/2014/main" val="3919942479"/>
                    </a:ext>
                  </a:extLst>
                </a:gridCol>
                <a:gridCol w="923271">
                  <a:extLst>
                    <a:ext uri="{9D8B030D-6E8A-4147-A177-3AD203B41FA5}">
                      <a16:colId xmlns:a16="http://schemas.microsoft.com/office/drawing/2014/main" val="967903178"/>
                    </a:ext>
                  </a:extLst>
                </a:gridCol>
              </a:tblGrid>
              <a:tr h="39381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Код ТН ВЭД ЕАЭС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товара, основных стран - назначения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Единица измерения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2019г.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2018г.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2019г. в % 2018г.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3026534"/>
                  </a:ext>
                </a:extLst>
              </a:tr>
              <a:tr h="473768"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кол-во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долларов США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кол-во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долларов США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кол-во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долларов США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484503475"/>
                  </a:ext>
                </a:extLst>
              </a:tr>
              <a:tr h="236883">
                <a:tc>
                  <a:txBody>
                    <a:bodyPr/>
                    <a:lstStyle/>
                    <a:p>
                      <a:pPr algn="l" fontAlgn="t"/>
                      <a:r>
                        <a:rPr lang="x-none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2804</a:t>
                      </a:r>
                      <a:endParaRPr lang="x-non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Водород, газы инертные и прочие неметаллы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тонн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x-none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14 7</a:t>
                      </a:r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x-none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3 19</a:t>
                      </a:r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x-none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17 770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x-none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5 159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x-none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x-none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</a:t>
                      </a:r>
                      <a:endParaRPr lang="x-non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052267086"/>
                  </a:ext>
                </a:extLst>
              </a:tr>
              <a:tr h="710651">
                <a:tc>
                  <a:txBody>
                    <a:bodyPr/>
                    <a:lstStyle/>
                    <a:p>
                      <a:pPr algn="l" fontAlgn="t"/>
                      <a:r>
                        <a:rPr lang="x-none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2818,00</a:t>
                      </a:r>
                      <a:endParaRPr lang="x-non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Искусственный корунд определенного или неопределенного химического состава; оксид алюминия; гидроксид алюминия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тонн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x-none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551 50</a:t>
                      </a:r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x-none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159 242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x-none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968 147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x-none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336 79</a:t>
                      </a:r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x-none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x-none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  <a:endParaRPr lang="x-non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211284070"/>
                  </a:ext>
                </a:extLst>
              </a:tr>
              <a:tr h="236883">
                <a:tc>
                  <a:txBody>
                    <a:bodyPr/>
                    <a:lstStyle/>
                    <a:p>
                      <a:pPr algn="l" fontAlgn="t"/>
                      <a:r>
                        <a:rPr lang="x-none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2819</a:t>
                      </a:r>
                      <a:endParaRPr lang="x-non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Оксиды и гидроксиды хрома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тонн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x-none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2 180</a:t>
                      </a:r>
                      <a:endParaRPr lang="x-non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x-none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4 941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x-none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4 47</a:t>
                      </a:r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x-none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9 889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x-none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x-none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581402158"/>
                  </a:ext>
                </a:extLst>
              </a:tr>
              <a:tr h="710651">
                <a:tc>
                  <a:txBody>
                    <a:bodyPr/>
                    <a:lstStyle/>
                    <a:p>
                      <a:pPr algn="l" fontAlgn="t"/>
                      <a:r>
                        <a:rPr lang="x-none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2835</a:t>
                      </a:r>
                      <a:endParaRPr lang="x-non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Фосфинаты (гипофосфиты), фосфонаты (фосфиты) и фосфаты; полифосфаты определенного или неопределенного химического состава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тонн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x-none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17 736</a:t>
                      </a:r>
                      <a:endParaRPr lang="x-non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x-none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9 66</a:t>
                      </a:r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x-none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21 78</a:t>
                      </a:r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x-none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11 76</a:t>
                      </a:r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x-none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  <a:endParaRPr lang="x-non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x-none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741198208"/>
                  </a:ext>
                </a:extLst>
              </a:tr>
              <a:tr h="473768">
                <a:tc>
                  <a:txBody>
                    <a:bodyPr/>
                    <a:lstStyle/>
                    <a:p>
                      <a:pPr algn="l" fontAlgn="t"/>
                      <a:r>
                        <a:rPr lang="x-none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2841</a:t>
                      </a:r>
                      <a:endParaRPr lang="x-non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Соли оксометаллических или пероксометаллических кислот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тонн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x-none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x-non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x-none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x-none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x-none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405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x-none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140</a:t>
                      </a:r>
                      <a:endParaRPr lang="x-non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x-none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116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947619415"/>
                  </a:ext>
                </a:extLst>
              </a:tr>
              <a:tr h="236883">
                <a:tc>
                  <a:txBody>
                    <a:bodyPr/>
                    <a:lstStyle/>
                    <a:p>
                      <a:pPr algn="l" fontAlgn="t"/>
                      <a:r>
                        <a:rPr lang="x-none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3102-3105</a:t>
                      </a:r>
                      <a:endParaRPr lang="x-non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Удобрения  минеральные  и  химические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тонн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x-none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93 711</a:t>
                      </a:r>
                      <a:endParaRPr lang="x-non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x-none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25 35</a:t>
                      </a:r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x-none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97 81</a:t>
                      </a:r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x-none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28 38</a:t>
                      </a:r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x-none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x-non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x-none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488950873"/>
                  </a:ext>
                </a:extLst>
              </a:tr>
              <a:tr h="236883">
                <a:tc>
                  <a:txBody>
                    <a:bodyPr/>
                    <a:lstStyle/>
                    <a:p>
                      <a:pPr algn="l" fontAlgn="t"/>
                      <a:r>
                        <a:rPr lang="x-none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3208,3209, 321000</a:t>
                      </a:r>
                      <a:endParaRPr lang="x-non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Краски, лаки и растворы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тонн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x-none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6 7</a:t>
                      </a:r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x-non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x-none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4 211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x-none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12 03</a:t>
                      </a:r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x-none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4 96</a:t>
                      </a:r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x-none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x-none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292859815"/>
                  </a:ext>
                </a:extLst>
              </a:tr>
              <a:tr h="947535">
                <a:tc>
                  <a:txBody>
                    <a:bodyPr/>
                    <a:lstStyle/>
                    <a:p>
                      <a:pPr algn="l" fontAlgn="t"/>
                      <a:r>
                        <a:rPr lang="x-none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Продукты неорганической химии, соединения неорганические или органические драгоценных металлов, редкоземельных металлов, радиоактивных элементов или изотопов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тонн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x-none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677 39</a:t>
                      </a:r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x-none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644 235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x-none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1 092 92</a:t>
                      </a:r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x-none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650 645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x-none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</a:t>
                      </a:r>
                      <a:endParaRPr lang="x-non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x-none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0722350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3024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4B9C64-0C08-614B-B4C0-E9388217F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587856"/>
            <a:ext cx="11029616" cy="41226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импорт отдельных товаров по 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странам ЕАЭС</a:t>
            </a:r>
            <a:endParaRPr lang="x-none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F2C5AE99-8080-F347-B0BF-968046E781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3711982"/>
              </p:ext>
            </p:extLst>
          </p:nvPr>
        </p:nvGraphicFramePr>
        <p:xfrm>
          <a:off x="431515" y="1000125"/>
          <a:ext cx="11598560" cy="54837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5581">
                  <a:extLst>
                    <a:ext uri="{9D8B030D-6E8A-4147-A177-3AD203B41FA5}">
                      <a16:colId xmlns:a16="http://schemas.microsoft.com/office/drawing/2014/main" val="236080051"/>
                    </a:ext>
                  </a:extLst>
                </a:gridCol>
                <a:gridCol w="4345453">
                  <a:extLst>
                    <a:ext uri="{9D8B030D-6E8A-4147-A177-3AD203B41FA5}">
                      <a16:colId xmlns:a16="http://schemas.microsoft.com/office/drawing/2014/main" val="2855125290"/>
                    </a:ext>
                  </a:extLst>
                </a:gridCol>
                <a:gridCol w="951116">
                  <a:extLst>
                    <a:ext uri="{9D8B030D-6E8A-4147-A177-3AD203B41FA5}">
                      <a16:colId xmlns:a16="http://schemas.microsoft.com/office/drawing/2014/main" val="2387776804"/>
                    </a:ext>
                  </a:extLst>
                </a:gridCol>
                <a:gridCol w="951116">
                  <a:extLst>
                    <a:ext uri="{9D8B030D-6E8A-4147-A177-3AD203B41FA5}">
                      <a16:colId xmlns:a16="http://schemas.microsoft.com/office/drawing/2014/main" val="1304099526"/>
                    </a:ext>
                  </a:extLst>
                </a:gridCol>
                <a:gridCol w="892197">
                  <a:extLst>
                    <a:ext uri="{9D8B030D-6E8A-4147-A177-3AD203B41FA5}">
                      <a16:colId xmlns:a16="http://schemas.microsoft.com/office/drawing/2014/main" val="4017336726"/>
                    </a:ext>
                  </a:extLst>
                </a:gridCol>
                <a:gridCol w="951116">
                  <a:extLst>
                    <a:ext uri="{9D8B030D-6E8A-4147-A177-3AD203B41FA5}">
                      <a16:colId xmlns:a16="http://schemas.microsoft.com/office/drawing/2014/main" val="1945226161"/>
                    </a:ext>
                  </a:extLst>
                </a:gridCol>
                <a:gridCol w="875363">
                  <a:extLst>
                    <a:ext uri="{9D8B030D-6E8A-4147-A177-3AD203B41FA5}">
                      <a16:colId xmlns:a16="http://schemas.microsoft.com/office/drawing/2014/main" val="886278292"/>
                    </a:ext>
                  </a:extLst>
                </a:gridCol>
                <a:gridCol w="799611">
                  <a:extLst>
                    <a:ext uri="{9D8B030D-6E8A-4147-A177-3AD203B41FA5}">
                      <a16:colId xmlns:a16="http://schemas.microsoft.com/office/drawing/2014/main" val="2550043459"/>
                    </a:ext>
                  </a:extLst>
                </a:gridCol>
                <a:gridCol w="737007">
                  <a:extLst>
                    <a:ext uri="{9D8B030D-6E8A-4147-A177-3AD203B41FA5}">
                      <a16:colId xmlns:a16="http://schemas.microsoft.com/office/drawing/2014/main" val="2733420336"/>
                    </a:ext>
                  </a:extLst>
                </a:gridCol>
              </a:tblGrid>
              <a:tr h="34501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Код ТН ВЭД ЕАЭС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04" marR="3004" marT="3004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товара, основных стран - назначения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04" marR="3004" marT="300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Единица измерения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04" marR="3004" marT="3004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2019г.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04" marR="3004" marT="3004" marB="0" anchor="ctr"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2018г.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04" marR="3004" marT="3004" marB="0" anchor="ctr"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2019г. в % 2018г.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04" marR="3004" marT="3004" marB="0" anchor="ctr"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0724228"/>
                  </a:ext>
                </a:extLst>
              </a:tr>
              <a:tr h="562618"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кол-во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04" marR="3004" marT="30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долларов США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04" marR="3004" marT="30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кол-во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04" marR="3004" marT="30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долларов США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04" marR="3004" marT="30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кол-во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04" marR="3004" marT="30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долларов США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04" marR="3004" marT="3004" marB="0" anchor="ctr"/>
                </a:tc>
                <a:extLst>
                  <a:ext uri="{0D108BD9-81ED-4DB2-BD59-A6C34878D82A}">
                    <a16:rowId xmlns:a16="http://schemas.microsoft.com/office/drawing/2014/main" val="3496016481"/>
                  </a:ext>
                </a:extLst>
              </a:tr>
              <a:tr h="621535">
                <a:tc>
                  <a:txBody>
                    <a:bodyPr/>
                    <a:lstStyle/>
                    <a:p>
                      <a:pPr algn="l" fontAlgn="ctr"/>
                      <a:r>
                        <a:rPr lang="x-none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2836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04" marR="3004" marT="30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Карбонаты; </a:t>
                      </a:r>
                      <a:r>
                        <a:rPr lang="ru-RU" sz="1200" b="0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пероксокарбонаты</a:t>
                      </a:r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ru-RU" sz="1200" b="0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перкарбонаты</a:t>
                      </a:r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); карбонат аммония технический, содержащий </a:t>
                      </a:r>
                      <a:r>
                        <a:rPr lang="ru-RU" sz="1200" b="0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карбамат</a:t>
                      </a:r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аммония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04" marR="3004" marT="30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тонн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04" marR="3004" marT="300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04" marR="3004" marT="300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77 550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04" marR="3004" marT="300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312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04" marR="3004" marT="300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2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81 812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04" marR="3004" marT="300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</a:t>
                      </a:r>
                    </a:p>
                  </a:txBody>
                  <a:tcPr marL="3004" marR="3004" marT="300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2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x-non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04" marR="3004" marT="3004" marB="0" anchor="ctr"/>
                </a:tc>
                <a:extLst>
                  <a:ext uri="{0D108BD9-81ED-4DB2-BD59-A6C34878D82A}">
                    <a16:rowId xmlns:a16="http://schemas.microsoft.com/office/drawing/2014/main" val="1437722715"/>
                  </a:ext>
                </a:extLst>
              </a:tr>
              <a:tr h="209435">
                <a:tc>
                  <a:txBody>
                    <a:bodyPr/>
                    <a:lstStyle/>
                    <a:p>
                      <a:pPr algn="l" fontAlgn="ctr"/>
                      <a:r>
                        <a:rPr lang="x-none" sz="12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3102-3105</a:t>
                      </a:r>
                      <a:endParaRPr lang="x-non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04" marR="3004" marT="30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Удобрения  минеральные  и  химические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04" marR="3004" marT="30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тонн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04" marR="3004" marT="300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2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440 182</a:t>
                      </a:r>
                      <a:endParaRPr lang="x-non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04" marR="3004" marT="300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99 1</a:t>
                      </a:r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04" marR="3004" marT="300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301 23</a:t>
                      </a:r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04" marR="3004" marT="300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2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65 689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04" marR="3004" marT="300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2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146</a:t>
                      </a:r>
                      <a:endParaRPr lang="x-non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04" marR="3004" marT="300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2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x-non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04" marR="3004" marT="3004" marB="0" anchor="ctr"/>
                </a:tc>
                <a:extLst>
                  <a:ext uri="{0D108BD9-81ED-4DB2-BD59-A6C34878D82A}">
                    <a16:rowId xmlns:a16="http://schemas.microsoft.com/office/drawing/2014/main" val="1442223828"/>
                  </a:ext>
                </a:extLst>
              </a:tr>
              <a:tr h="376100">
                <a:tc>
                  <a:txBody>
                    <a:bodyPr/>
                    <a:lstStyle/>
                    <a:p>
                      <a:pPr algn="l" fontAlgn="ctr"/>
                      <a:r>
                        <a:rPr lang="x-none" sz="12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3208,3209, 321000</a:t>
                      </a:r>
                      <a:endParaRPr lang="x-non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04" marR="3004" marT="30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Краски, лаки и растворы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04" marR="3004" marT="30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тонн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04" marR="3004" marT="300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2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43 9</a:t>
                      </a:r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x-non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04" marR="3004" marT="300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2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62 41</a:t>
                      </a:r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x-non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04" marR="3004" marT="300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35 998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04" marR="3004" marT="300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2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54 60</a:t>
                      </a:r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x-non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04" marR="3004" marT="300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2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122</a:t>
                      </a:r>
                      <a:endParaRPr lang="x-non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04" marR="3004" marT="300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2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114</a:t>
                      </a:r>
                      <a:endParaRPr lang="x-non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04" marR="3004" marT="3004" marB="0" anchor="ctr"/>
                </a:tc>
                <a:extLst>
                  <a:ext uri="{0D108BD9-81ED-4DB2-BD59-A6C34878D82A}">
                    <a16:rowId xmlns:a16="http://schemas.microsoft.com/office/drawing/2014/main" val="400009783"/>
                  </a:ext>
                </a:extLst>
              </a:tr>
              <a:tr h="216610">
                <a:tc>
                  <a:txBody>
                    <a:bodyPr/>
                    <a:lstStyle/>
                    <a:p>
                      <a:pPr algn="l" fontAlgn="ctr"/>
                      <a:r>
                        <a:rPr lang="x-none" sz="12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3302-3307</a:t>
                      </a:r>
                      <a:endParaRPr lang="x-non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04" marR="3004" marT="30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Гигиенические и косметические средства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04" marR="3004" marT="30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тонн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04" marR="3004" marT="300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2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64 498</a:t>
                      </a:r>
                      <a:endParaRPr lang="x-non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04" marR="3004" marT="300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2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167 73</a:t>
                      </a:r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x-non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04" marR="3004" marT="300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2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42 859</a:t>
                      </a:r>
                      <a:endParaRPr lang="x-non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04" marR="3004" marT="300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2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149 76</a:t>
                      </a:r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04" marR="3004" marT="300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2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</a:t>
                      </a:r>
                      <a:endParaRPr lang="x-non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04" marR="3004" marT="300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2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112</a:t>
                      </a:r>
                      <a:endParaRPr lang="x-non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04" marR="3004" marT="3004" marB="0" anchor="ctr"/>
                </a:tc>
                <a:extLst>
                  <a:ext uri="{0D108BD9-81ED-4DB2-BD59-A6C34878D82A}">
                    <a16:rowId xmlns:a16="http://schemas.microsoft.com/office/drawing/2014/main" val="2115832319"/>
                  </a:ext>
                </a:extLst>
              </a:tr>
              <a:tr h="1342710">
                <a:tc>
                  <a:txBody>
                    <a:bodyPr/>
                    <a:lstStyle/>
                    <a:p>
                      <a:pPr algn="l" fontAlgn="ctr"/>
                      <a:r>
                        <a:rPr lang="x-none" sz="12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3402</a:t>
                      </a:r>
                      <a:endParaRPr lang="x-non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04" marR="3004" marT="30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Вещества поверхностно-активные органические (кроме мыла); поверхностно-активные средства, моющие средства (включая вспомогательные моющие средства) и средства чистящие, содержащие или не содержащие мыло (кроме средств товарной позиции 3401)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04" marR="3004" marT="30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тонн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04" marR="3004" marT="300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2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132 59</a:t>
                      </a:r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04" marR="3004" marT="300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2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126 862</a:t>
                      </a:r>
                      <a:endParaRPr lang="x-non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04" marR="3004" marT="300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114 2</a:t>
                      </a:r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04" marR="3004" marT="300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135 584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04" marR="3004" marT="300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116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04" marR="3004" marT="300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04" marR="3004" marT="3004" marB="0" anchor="ctr"/>
                </a:tc>
                <a:extLst>
                  <a:ext uri="{0D108BD9-81ED-4DB2-BD59-A6C34878D82A}">
                    <a16:rowId xmlns:a16="http://schemas.microsoft.com/office/drawing/2014/main" val="3890001959"/>
                  </a:ext>
                </a:extLst>
              </a:tr>
              <a:tr h="260948">
                <a:tc>
                  <a:txBody>
                    <a:bodyPr/>
                    <a:lstStyle/>
                    <a:p>
                      <a:pPr algn="l" fontAlgn="ctr"/>
                      <a:r>
                        <a:rPr lang="x-none" sz="12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3602</a:t>
                      </a:r>
                      <a:endParaRPr lang="x-non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04" marR="3004" marT="30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Вещества взрывчатые готовые, кроме пороха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04" marR="3004" marT="30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тонн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04" marR="3004" marT="300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2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x-non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04" marR="3004" marT="300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2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13 46</a:t>
                      </a:r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x-non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04" marR="3004" marT="300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2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x-non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04" marR="3004" marT="300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13 256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04" marR="3004" marT="300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04" marR="3004" marT="300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04" marR="3004" marT="3004" marB="0" anchor="ctr"/>
                </a:tc>
                <a:extLst>
                  <a:ext uri="{0D108BD9-81ED-4DB2-BD59-A6C34878D82A}">
                    <a16:rowId xmlns:a16="http://schemas.microsoft.com/office/drawing/2014/main" val="3799235805"/>
                  </a:ext>
                </a:extLst>
              </a:tr>
              <a:tr h="1548762">
                <a:tc>
                  <a:txBody>
                    <a:bodyPr/>
                    <a:lstStyle/>
                    <a:p>
                      <a:pPr algn="l" fontAlgn="ctr"/>
                      <a:r>
                        <a:rPr lang="x-none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3808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04" marR="3004" marT="30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Инсектициды, родентициды, фунгициды, гербициды, </a:t>
                      </a:r>
                      <a:r>
                        <a:rPr lang="ru-RU" sz="1200" b="0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противовсходовые</a:t>
                      </a:r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средства и регуляторы роста растений, средства дезинфицирующие и аналогичные им, расфасованные в формы или упаковки для розничной продажи или представленные в виде готовых препаратов или 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04" marR="3004" marT="30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тонн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04" marR="3004" marT="300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9 23</a:t>
                      </a:r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04" marR="3004" marT="300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63 25</a:t>
                      </a:r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04" marR="3004" marT="300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10 543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04" marR="3004" marT="300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 </a:t>
                      </a:r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04" marR="3004" marT="300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04" marR="3004" marT="300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04" marR="3004" marT="3004" marB="0" anchor="ctr"/>
                </a:tc>
                <a:extLst>
                  <a:ext uri="{0D108BD9-81ED-4DB2-BD59-A6C34878D82A}">
                    <a16:rowId xmlns:a16="http://schemas.microsoft.com/office/drawing/2014/main" val="5093486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31676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DividendVTI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ED8428"/>
      </a:accent1>
      <a:accent2>
        <a:srgbClr val="E6C46D"/>
      </a:accent2>
      <a:accent3>
        <a:srgbClr val="537685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Avenir Next LT Pro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venir Next LT Pro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1824</Words>
  <Application>Microsoft Office PowerPoint</Application>
  <PresentationFormat>Широкоэкранный</PresentationFormat>
  <Paragraphs>461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Arial</vt:lpstr>
      <vt:lpstr>Avenir Next LT Pro</vt:lpstr>
      <vt:lpstr>Calibri</vt:lpstr>
      <vt:lpstr>Corbel</vt:lpstr>
      <vt:lpstr>Trebuchet MS</vt:lpstr>
      <vt:lpstr>Verdana</vt:lpstr>
      <vt:lpstr>Wingdings 2</vt:lpstr>
      <vt:lpstr>DividendVTI</vt:lpstr>
      <vt:lpstr>Анализ химической промышленности                                 Республики Казахстан</vt:lpstr>
      <vt:lpstr>Презентация PowerPoint</vt:lpstr>
      <vt:lpstr>Презентация PowerPoint</vt:lpstr>
      <vt:lpstr>Объем производства основной химической продукции 2015-2019 гг.  в республиканском разрезе (млн. тенге)</vt:lpstr>
      <vt:lpstr>ПРоизводство химической продукции в разрезе регионов за 2019 г.</vt:lpstr>
      <vt:lpstr>Объемы производства химической отрасли</vt:lpstr>
      <vt:lpstr>Объемы производства смежных отраслей</vt:lpstr>
      <vt:lpstr>Презентация PowerPoint</vt:lpstr>
      <vt:lpstr>импорт отдельных товаров по странам ЕАЭС</vt:lpstr>
      <vt:lpstr>Презентация PowerPoint</vt:lpstr>
      <vt:lpstr>Основные Подотрасли химической промышленности</vt:lpstr>
      <vt:lpstr>Слабые стороны (барьеры) химической промышленности</vt:lpstr>
      <vt:lpstr>Пути Решения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химической промышленности                                 Республики Казахстан</dc:title>
  <dc:creator>anel smagulova</dc:creator>
  <cp:lastModifiedBy>Пользователь</cp:lastModifiedBy>
  <cp:revision>47</cp:revision>
  <dcterms:created xsi:type="dcterms:W3CDTF">2020-06-19T11:21:11Z</dcterms:created>
  <dcterms:modified xsi:type="dcterms:W3CDTF">2020-06-22T08:15:17Z</dcterms:modified>
</cp:coreProperties>
</file>