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963" r:id="rId3"/>
    <p:sldId id="866" r:id="rId4"/>
    <p:sldId id="961" r:id="rId5"/>
    <p:sldId id="957" r:id="rId6"/>
    <p:sldId id="958" r:id="rId7"/>
    <p:sldId id="257" r:id="rId8"/>
    <p:sldId id="964" r:id="rId9"/>
    <p:sldId id="962" r:id="rId10"/>
    <p:sldId id="966" r:id="rId11"/>
    <p:sldId id="96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A117C7-6CAF-4E89-81EC-7EF5E3FA980E}" type="doc">
      <dgm:prSet loTypeId="urn:microsoft.com/office/officeart/2005/8/layout/lProcess1" loCatId="process" qsTypeId="urn:microsoft.com/office/officeart/2005/8/quickstyle/3d3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34B4F5E7-52C5-45E7-9103-4E8AAEDC7652}">
      <dgm:prSet phldrT="[Текст]" custT="1"/>
      <dgm:spPr/>
      <dgm:t>
        <a:bodyPr/>
        <a:lstStyle/>
        <a:p>
          <a:pPr algn="ctr" defTabSz="917575" rtl="0" eaLnBrk="0" fontAlgn="base" hangingPunct="0">
            <a:spcBef>
              <a:spcPct val="0"/>
            </a:spcBef>
            <a:spcAft>
              <a:spcPct val="0"/>
            </a:spcAft>
          </a:pPr>
          <a:r>
            <a:rPr lang="ru-RU" sz="1400" b="0" i="0" kern="1200" dirty="0">
              <a:solidFill>
                <a:srgbClr val="1F4E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Выявление </a:t>
          </a:r>
          <a:r>
            <a:rPr lang="ru-RU" sz="1400" b="1" i="0" kern="1200" dirty="0">
              <a:solidFill>
                <a:srgbClr val="1F4E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узких мест</a:t>
          </a:r>
        </a:p>
      </dgm:t>
    </dgm:pt>
    <dgm:pt modelId="{47D67737-AD9C-48D6-805A-955DC36DF388}" type="parTrans" cxnId="{4E147D0E-A6F9-4B94-BCAC-BEEEA6212835}">
      <dgm:prSet/>
      <dgm:spPr/>
      <dgm:t>
        <a:bodyPr/>
        <a:lstStyle/>
        <a:p>
          <a:endParaRPr lang="ru-RU" sz="1400" b="0" i="0">
            <a:solidFill>
              <a:srgbClr val="1F4E79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340C07A-FD81-49F8-B832-04E5C8F16816}" type="sibTrans" cxnId="{4E147D0E-A6F9-4B94-BCAC-BEEEA6212835}">
      <dgm:prSet/>
      <dgm:spPr/>
      <dgm:t>
        <a:bodyPr/>
        <a:lstStyle/>
        <a:p>
          <a:endParaRPr lang="ru-RU" sz="1400" b="0" i="0">
            <a:solidFill>
              <a:srgbClr val="1F4E79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B44B1FB-290F-4BEB-B37D-F7DD1A503F04}">
      <dgm:prSet phldrT="[Текст]" custT="1"/>
      <dgm:spPr/>
      <dgm:t>
        <a:bodyPr/>
        <a:lstStyle/>
        <a:p>
          <a:pPr algn="ctr" defTabSz="917575" rtl="0" eaLnBrk="0" fontAlgn="base" hangingPunct="0">
            <a:spcBef>
              <a:spcPct val="0"/>
            </a:spcBef>
            <a:spcAft>
              <a:spcPct val="0"/>
            </a:spcAft>
          </a:pPr>
          <a:r>
            <a:rPr lang="ru-RU" sz="1400" b="0" i="0" kern="1200" dirty="0">
              <a:solidFill>
                <a:srgbClr val="1F4E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Разработка дерева </a:t>
          </a:r>
          <a:r>
            <a:rPr lang="ru-RU" sz="1400" b="1" i="0" kern="1200" dirty="0">
              <a:solidFill>
                <a:srgbClr val="1F4E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решений</a:t>
          </a:r>
        </a:p>
      </dgm:t>
    </dgm:pt>
    <dgm:pt modelId="{00E9B0D8-22D3-4783-96DD-300F9CAD07EB}" type="parTrans" cxnId="{E1C84E7C-8140-4BA4-8D25-8F5F3B86B301}">
      <dgm:prSet/>
      <dgm:spPr/>
      <dgm:t>
        <a:bodyPr/>
        <a:lstStyle/>
        <a:p>
          <a:endParaRPr lang="ru-RU" sz="1400" b="0" i="0">
            <a:solidFill>
              <a:srgbClr val="1F4E79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5854CFF-F80D-4105-846A-5B5AD0D1CC3A}" type="sibTrans" cxnId="{E1C84E7C-8140-4BA4-8D25-8F5F3B86B301}">
      <dgm:prSet/>
      <dgm:spPr/>
      <dgm:t>
        <a:bodyPr/>
        <a:lstStyle/>
        <a:p>
          <a:endParaRPr lang="ru-RU" sz="1400" b="0" i="0">
            <a:solidFill>
              <a:srgbClr val="1F4E79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1919084-BC7F-4AB8-9DC7-EA531DF9FC78}">
      <dgm:prSet phldrT="[Текст]" custT="1"/>
      <dgm:spPr/>
      <dgm:t>
        <a:bodyPr/>
        <a:lstStyle/>
        <a:p>
          <a:r>
            <a:rPr lang="ru-RU" sz="1400" b="0" i="0" kern="1200" dirty="0">
              <a:solidFill>
                <a:srgbClr val="1F4E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Привлечение внешних </a:t>
          </a:r>
          <a:r>
            <a:rPr lang="ru-RU" sz="1400" b="1" i="0" kern="1200" dirty="0">
              <a:solidFill>
                <a:srgbClr val="1F4E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стейкхолдеров</a:t>
          </a:r>
        </a:p>
      </dgm:t>
    </dgm:pt>
    <dgm:pt modelId="{7068180F-FFFF-4D6D-96F2-C23164D3F0BB}" type="parTrans" cxnId="{6BCDC292-2611-4E71-8933-24E79FF41A53}">
      <dgm:prSet/>
      <dgm:spPr/>
      <dgm:t>
        <a:bodyPr/>
        <a:lstStyle/>
        <a:p>
          <a:endParaRPr lang="ru-RU" sz="1400" b="0" i="0">
            <a:solidFill>
              <a:srgbClr val="1F4E79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BFC989F-0DB9-4958-A5A4-DDB166393BDB}" type="sibTrans" cxnId="{6BCDC292-2611-4E71-8933-24E79FF41A53}">
      <dgm:prSet/>
      <dgm:spPr/>
      <dgm:t>
        <a:bodyPr/>
        <a:lstStyle/>
        <a:p>
          <a:endParaRPr lang="ru-RU" sz="1400" b="0" i="0">
            <a:solidFill>
              <a:srgbClr val="1F4E79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836A47D-CB6D-4C04-A4E6-25176C5430FE}">
      <dgm:prSet phldrT="[Текст]" custT="1"/>
      <dgm:spPr/>
      <dgm:t>
        <a:bodyPr/>
        <a:lstStyle/>
        <a:p>
          <a:r>
            <a:rPr lang="ru-RU" sz="1400" b="0" i="0" kern="1200" dirty="0">
              <a:solidFill>
                <a:srgbClr val="1F4E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Привлечение </a:t>
          </a:r>
          <a:r>
            <a:rPr lang="ru-RU" sz="1400" b="1" i="0" kern="1200" dirty="0">
              <a:solidFill>
                <a:srgbClr val="1F4E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экспертов</a:t>
          </a:r>
        </a:p>
      </dgm:t>
    </dgm:pt>
    <dgm:pt modelId="{4E3B9372-07D1-49CE-8068-D6E860B81764}" type="parTrans" cxnId="{A92AAA6F-2351-4CDA-8A82-8DB91AE23FC6}">
      <dgm:prSet/>
      <dgm:spPr/>
      <dgm:t>
        <a:bodyPr/>
        <a:lstStyle/>
        <a:p>
          <a:endParaRPr lang="ru-RU" sz="1400" b="0" i="0">
            <a:solidFill>
              <a:srgbClr val="1F4E79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56EABAD-4FA1-4B00-873B-D484B95082DC}" type="sibTrans" cxnId="{A92AAA6F-2351-4CDA-8A82-8DB91AE23FC6}">
      <dgm:prSet/>
      <dgm:spPr/>
      <dgm:t>
        <a:bodyPr/>
        <a:lstStyle/>
        <a:p>
          <a:endParaRPr lang="ru-RU" sz="1400" b="0" i="0">
            <a:solidFill>
              <a:srgbClr val="1F4E79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3810E02-6B50-4AE6-B7C8-4A432C811A69}">
      <dgm:prSet phldrT="[Текст]" custT="1"/>
      <dgm:spPr/>
      <dgm:t>
        <a:bodyPr/>
        <a:lstStyle/>
        <a:p>
          <a:r>
            <a:rPr lang="ru-RU" sz="1400" b="0" i="0" kern="1200" dirty="0" err="1">
              <a:solidFill>
                <a:srgbClr val="1F4E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Фасилитация</a:t>
          </a:r>
          <a:r>
            <a:rPr lang="ru-RU" sz="1400" b="0" i="0" kern="1200" dirty="0">
              <a:solidFill>
                <a:srgbClr val="1F4E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ru-RU" sz="1400" b="1" i="0" kern="1200" dirty="0">
              <a:solidFill>
                <a:srgbClr val="1F4E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рабочих групп</a:t>
          </a:r>
        </a:p>
      </dgm:t>
    </dgm:pt>
    <dgm:pt modelId="{E3349CEB-4151-44E3-A8CF-DCB12326C112}" type="parTrans" cxnId="{04554FF6-8D3F-4C2B-BF3C-FDCBCF79A55B}">
      <dgm:prSet/>
      <dgm:spPr/>
      <dgm:t>
        <a:bodyPr/>
        <a:lstStyle/>
        <a:p>
          <a:endParaRPr lang="ru-RU" sz="1400" b="0" i="0">
            <a:solidFill>
              <a:srgbClr val="1F4E79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EE8BACB-FDCB-4B99-80AF-2BEB8398621F}" type="sibTrans" cxnId="{04554FF6-8D3F-4C2B-BF3C-FDCBCF79A55B}">
      <dgm:prSet/>
      <dgm:spPr/>
      <dgm:t>
        <a:bodyPr/>
        <a:lstStyle/>
        <a:p>
          <a:endParaRPr lang="ru-RU" sz="1400" b="0" i="0">
            <a:solidFill>
              <a:srgbClr val="1F4E79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BDDEBE5-C820-41B0-B8C2-81FF443D0189}">
      <dgm:prSet phldrT="[Текст]" custT="1"/>
      <dgm:spPr/>
      <dgm:t>
        <a:bodyPr/>
        <a:lstStyle/>
        <a:p>
          <a:r>
            <a:rPr lang="ru-RU" sz="1400" kern="1200" dirty="0">
              <a:solidFill>
                <a:srgbClr val="1F4E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Оценка </a:t>
          </a:r>
          <a:r>
            <a:rPr lang="ru-RU" sz="1400" b="1" kern="1200" dirty="0">
              <a:solidFill>
                <a:srgbClr val="1F4E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влияния</a:t>
          </a:r>
          <a:r>
            <a:rPr lang="ru-RU" sz="1400" kern="1200" dirty="0">
              <a:solidFill>
                <a:srgbClr val="1F4E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(эффекта) </a:t>
          </a:r>
          <a:endParaRPr lang="ru-RU" sz="1400" b="0" i="0" kern="1200" dirty="0">
            <a:solidFill>
              <a:srgbClr val="1F4E79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670C8A5-EA43-4710-AA6D-48FA6DBB45A3}" type="parTrans" cxnId="{060A5C60-64D0-4E77-BACC-11488C3447D0}">
      <dgm:prSet/>
      <dgm:spPr/>
      <dgm:t>
        <a:bodyPr/>
        <a:lstStyle/>
        <a:p>
          <a:endParaRPr lang="ru-RU"/>
        </a:p>
      </dgm:t>
    </dgm:pt>
    <dgm:pt modelId="{4F4EDDB8-C0BD-4F69-AC5B-8CA4978BAE4B}" type="sibTrans" cxnId="{060A5C60-64D0-4E77-BACC-11488C3447D0}">
      <dgm:prSet/>
      <dgm:spPr/>
      <dgm:t>
        <a:bodyPr/>
        <a:lstStyle/>
        <a:p>
          <a:endParaRPr lang="ru-RU"/>
        </a:p>
      </dgm:t>
    </dgm:pt>
    <dgm:pt modelId="{1E14D521-4228-487A-A94F-6ED6D0595CE5}">
      <dgm:prSet phldrT="[Текст]" custT="1"/>
      <dgm:spPr/>
      <dgm:t>
        <a:bodyPr/>
        <a:lstStyle/>
        <a:p>
          <a:r>
            <a:rPr lang="ru-RU" sz="1400" kern="1200" dirty="0">
              <a:solidFill>
                <a:srgbClr val="1F4E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Разработка </a:t>
          </a:r>
          <a:r>
            <a:rPr lang="ru-RU" sz="1400" b="1" kern="1200" dirty="0">
              <a:solidFill>
                <a:srgbClr val="1F4E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решения</a:t>
          </a:r>
          <a:endParaRPr lang="ru-RU" sz="1400" b="1" i="0" kern="1200" dirty="0">
            <a:solidFill>
              <a:srgbClr val="1F4E79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3D9A027-593E-443F-90DA-95D927217CF6}" type="parTrans" cxnId="{1BBCB0A5-9DA7-451C-A9BB-CDEF8CAFD3E0}">
      <dgm:prSet/>
      <dgm:spPr/>
      <dgm:t>
        <a:bodyPr/>
        <a:lstStyle/>
        <a:p>
          <a:endParaRPr lang="ru-RU"/>
        </a:p>
      </dgm:t>
    </dgm:pt>
    <dgm:pt modelId="{91CD1170-745C-440B-833A-C0DA366DB02C}" type="sibTrans" cxnId="{1BBCB0A5-9DA7-451C-A9BB-CDEF8CAFD3E0}">
      <dgm:prSet/>
      <dgm:spPr/>
      <dgm:t>
        <a:bodyPr/>
        <a:lstStyle/>
        <a:p>
          <a:endParaRPr lang="ru-RU"/>
        </a:p>
      </dgm:t>
    </dgm:pt>
    <dgm:pt modelId="{ED6DCC45-62EA-4F77-A034-2173F97437A9}" type="pres">
      <dgm:prSet presAssocID="{93A117C7-6CAF-4E89-81EC-7EF5E3FA980E}" presName="Name0" presStyleCnt="0">
        <dgm:presLayoutVars>
          <dgm:dir/>
          <dgm:animLvl val="lvl"/>
          <dgm:resizeHandles val="exact"/>
        </dgm:presLayoutVars>
      </dgm:prSet>
      <dgm:spPr/>
    </dgm:pt>
    <dgm:pt modelId="{97D7001B-8723-474D-BF99-E8E9A817919B}" type="pres">
      <dgm:prSet presAssocID="{34B4F5E7-52C5-45E7-9103-4E8AAEDC7652}" presName="vertFlow" presStyleCnt="0"/>
      <dgm:spPr/>
    </dgm:pt>
    <dgm:pt modelId="{8CEA8E1A-FD7A-409D-9118-C284DFC1A025}" type="pres">
      <dgm:prSet presAssocID="{34B4F5E7-52C5-45E7-9103-4E8AAEDC7652}" presName="header" presStyleLbl="node1" presStyleIdx="0" presStyleCnt="7" custScaleY="221321" custLinFactNeighborX="-20" custLinFactNeighborY="-1963"/>
      <dgm:spPr/>
    </dgm:pt>
    <dgm:pt modelId="{7ABAD915-DB01-4928-A5B5-69931DEBDCF0}" type="pres">
      <dgm:prSet presAssocID="{34B4F5E7-52C5-45E7-9103-4E8AAEDC7652}" presName="hSp" presStyleCnt="0"/>
      <dgm:spPr/>
    </dgm:pt>
    <dgm:pt modelId="{3588050A-DD29-4204-A12D-980CD752522B}" type="pres">
      <dgm:prSet presAssocID="{2B44B1FB-290F-4BEB-B37D-F7DD1A503F04}" presName="vertFlow" presStyleCnt="0"/>
      <dgm:spPr/>
    </dgm:pt>
    <dgm:pt modelId="{E76BAFCD-DA2B-4A61-A559-5EF8D4DC784F}" type="pres">
      <dgm:prSet presAssocID="{2B44B1FB-290F-4BEB-B37D-F7DD1A503F04}" presName="header" presStyleLbl="node1" presStyleIdx="1" presStyleCnt="7" custScaleY="221321" custLinFactNeighborX="-3523" custLinFactNeighborY="-999"/>
      <dgm:spPr/>
    </dgm:pt>
    <dgm:pt modelId="{E8742691-A89D-4265-8746-D491BD9AF9B9}" type="pres">
      <dgm:prSet presAssocID="{2B44B1FB-290F-4BEB-B37D-F7DD1A503F04}" presName="hSp" presStyleCnt="0"/>
      <dgm:spPr/>
    </dgm:pt>
    <dgm:pt modelId="{54D3CE76-FA6E-471F-917E-91506A906748}" type="pres">
      <dgm:prSet presAssocID="{9836A47D-CB6D-4C04-A4E6-25176C5430FE}" presName="vertFlow" presStyleCnt="0"/>
      <dgm:spPr/>
    </dgm:pt>
    <dgm:pt modelId="{21A912D3-E707-444D-8868-960CEB4ABDFD}" type="pres">
      <dgm:prSet presAssocID="{9836A47D-CB6D-4C04-A4E6-25176C5430FE}" presName="header" presStyleLbl="node1" presStyleIdx="2" presStyleCnt="7" custScaleY="221321" custLinFactNeighborX="-594" custLinFactNeighborY="-998"/>
      <dgm:spPr/>
    </dgm:pt>
    <dgm:pt modelId="{1E29176D-3997-49D2-BF92-316C0B33057F}" type="pres">
      <dgm:prSet presAssocID="{9836A47D-CB6D-4C04-A4E6-25176C5430FE}" presName="hSp" presStyleCnt="0"/>
      <dgm:spPr/>
    </dgm:pt>
    <dgm:pt modelId="{D72895E2-EA1D-4968-AE12-D27B1411F5F0}" type="pres">
      <dgm:prSet presAssocID="{01919084-BC7F-4AB8-9DC7-EA531DF9FC78}" presName="vertFlow" presStyleCnt="0"/>
      <dgm:spPr/>
    </dgm:pt>
    <dgm:pt modelId="{0EF1D6B7-D121-4312-9B03-9DFE51C9C4D4}" type="pres">
      <dgm:prSet presAssocID="{01919084-BC7F-4AB8-9DC7-EA531DF9FC78}" presName="header" presStyleLbl="node1" presStyleIdx="3" presStyleCnt="7" custScaleX="122655" custScaleY="221321" custLinFactNeighborX="-2835" custLinFactNeighborY="-5101"/>
      <dgm:spPr/>
    </dgm:pt>
    <dgm:pt modelId="{0231DC9A-B282-48D9-95F4-2F0D4B11676C}" type="pres">
      <dgm:prSet presAssocID="{01919084-BC7F-4AB8-9DC7-EA531DF9FC78}" presName="hSp" presStyleCnt="0"/>
      <dgm:spPr/>
    </dgm:pt>
    <dgm:pt modelId="{9751139B-D950-4C49-BBCB-B520945AB202}" type="pres">
      <dgm:prSet presAssocID="{D3810E02-6B50-4AE6-B7C8-4A432C811A69}" presName="vertFlow" presStyleCnt="0"/>
      <dgm:spPr/>
    </dgm:pt>
    <dgm:pt modelId="{9CA8D717-56EF-45E3-ABDD-535DDA21117C}" type="pres">
      <dgm:prSet presAssocID="{D3810E02-6B50-4AE6-B7C8-4A432C811A69}" presName="header" presStyleLbl="node1" presStyleIdx="4" presStyleCnt="7" custScaleY="221321" custLinFactNeighborX="-3120" custLinFactNeighborY="-6106"/>
      <dgm:spPr/>
    </dgm:pt>
    <dgm:pt modelId="{4E386407-B603-4764-8545-18272DF788D9}" type="pres">
      <dgm:prSet presAssocID="{D3810E02-6B50-4AE6-B7C8-4A432C811A69}" presName="hSp" presStyleCnt="0"/>
      <dgm:spPr/>
    </dgm:pt>
    <dgm:pt modelId="{6A033A7B-D2D5-41A2-9E5D-DF78DBD49F42}" type="pres">
      <dgm:prSet presAssocID="{DBDDEBE5-C820-41B0-B8C2-81FF443D0189}" presName="vertFlow" presStyleCnt="0"/>
      <dgm:spPr/>
    </dgm:pt>
    <dgm:pt modelId="{2353D9B7-3C2D-481D-BA9D-3D06A63ECDF8}" type="pres">
      <dgm:prSet presAssocID="{DBDDEBE5-C820-41B0-B8C2-81FF443D0189}" presName="header" presStyleLbl="node1" presStyleIdx="5" presStyleCnt="7" custScaleY="221321" custLinFactNeighborX="-5649" custLinFactNeighborY="-6486"/>
      <dgm:spPr/>
    </dgm:pt>
    <dgm:pt modelId="{7A600905-2B73-41DB-AE75-4ED46CA387D2}" type="pres">
      <dgm:prSet presAssocID="{DBDDEBE5-C820-41B0-B8C2-81FF443D0189}" presName="hSp" presStyleCnt="0"/>
      <dgm:spPr/>
    </dgm:pt>
    <dgm:pt modelId="{8E297036-08FD-43ED-89CE-F6825BF9C298}" type="pres">
      <dgm:prSet presAssocID="{1E14D521-4228-487A-A94F-6ED6D0595CE5}" presName="vertFlow" presStyleCnt="0"/>
      <dgm:spPr/>
    </dgm:pt>
    <dgm:pt modelId="{BC638DB3-FE81-4C73-91F2-6B78F5BCB7D2}" type="pres">
      <dgm:prSet presAssocID="{1E14D521-4228-487A-A94F-6ED6D0595CE5}" presName="header" presStyleLbl="node1" presStyleIdx="6" presStyleCnt="7" custScaleY="221321" custLinFactNeighborX="-9890" custLinFactNeighborY="-4825"/>
      <dgm:spPr/>
    </dgm:pt>
  </dgm:ptLst>
  <dgm:cxnLst>
    <dgm:cxn modelId="{4E147D0E-A6F9-4B94-BCAC-BEEEA6212835}" srcId="{93A117C7-6CAF-4E89-81EC-7EF5E3FA980E}" destId="{34B4F5E7-52C5-45E7-9103-4E8AAEDC7652}" srcOrd="0" destOrd="0" parTransId="{47D67737-AD9C-48D6-805A-955DC36DF388}" sibTransId="{A340C07A-FD81-49F8-B832-04E5C8F16816}"/>
    <dgm:cxn modelId="{D19C2713-83CC-4573-93CA-3F1BEB5455DB}" type="presOf" srcId="{9836A47D-CB6D-4C04-A4E6-25176C5430FE}" destId="{21A912D3-E707-444D-8868-960CEB4ABDFD}" srcOrd="0" destOrd="0" presId="urn:microsoft.com/office/officeart/2005/8/layout/lProcess1"/>
    <dgm:cxn modelId="{464D291F-FBDA-42EB-8962-4B6B88FADF00}" type="presOf" srcId="{93A117C7-6CAF-4E89-81EC-7EF5E3FA980E}" destId="{ED6DCC45-62EA-4F77-A034-2173F97437A9}" srcOrd="0" destOrd="0" presId="urn:microsoft.com/office/officeart/2005/8/layout/lProcess1"/>
    <dgm:cxn modelId="{8A74A22A-D78E-4FBF-8A93-F643D4CF3FA6}" type="presOf" srcId="{1E14D521-4228-487A-A94F-6ED6D0595CE5}" destId="{BC638DB3-FE81-4C73-91F2-6B78F5BCB7D2}" srcOrd="0" destOrd="0" presId="urn:microsoft.com/office/officeart/2005/8/layout/lProcess1"/>
    <dgm:cxn modelId="{C6579833-4BC5-4495-A681-6DED61C1FCED}" type="presOf" srcId="{2B44B1FB-290F-4BEB-B37D-F7DD1A503F04}" destId="{E76BAFCD-DA2B-4A61-A559-5EF8D4DC784F}" srcOrd="0" destOrd="0" presId="urn:microsoft.com/office/officeart/2005/8/layout/lProcess1"/>
    <dgm:cxn modelId="{060A5C60-64D0-4E77-BACC-11488C3447D0}" srcId="{93A117C7-6CAF-4E89-81EC-7EF5E3FA980E}" destId="{DBDDEBE5-C820-41B0-B8C2-81FF443D0189}" srcOrd="5" destOrd="0" parTransId="{5670C8A5-EA43-4710-AA6D-48FA6DBB45A3}" sibTransId="{4F4EDDB8-C0BD-4F69-AC5B-8CA4978BAE4B}"/>
    <dgm:cxn modelId="{A92AAA6F-2351-4CDA-8A82-8DB91AE23FC6}" srcId="{93A117C7-6CAF-4E89-81EC-7EF5E3FA980E}" destId="{9836A47D-CB6D-4C04-A4E6-25176C5430FE}" srcOrd="2" destOrd="0" parTransId="{4E3B9372-07D1-49CE-8068-D6E860B81764}" sibTransId="{756EABAD-4FA1-4B00-873B-D484B95082DC}"/>
    <dgm:cxn modelId="{E1C84E7C-8140-4BA4-8D25-8F5F3B86B301}" srcId="{93A117C7-6CAF-4E89-81EC-7EF5E3FA980E}" destId="{2B44B1FB-290F-4BEB-B37D-F7DD1A503F04}" srcOrd="1" destOrd="0" parTransId="{00E9B0D8-22D3-4783-96DD-300F9CAD07EB}" sibTransId="{25854CFF-F80D-4105-846A-5B5AD0D1CC3A}"/>
    <dgm:cxn modelId="{69732488-159F-4C64-82B8-A3A8CA93FB82}" type="presOf" srcId="{DBDDEBE5-C820-41B0-B8C2-81FF443D0189}" destId="{2353D9B7-3C2D-481D-BA9D-3D06A63ECDF8}" srcOrd="0" destOrd="0" presId="urn:microsoft.com/office/officeart/2005/8/layout/lProcess1"/>
    <dgm:cxn modelId="{6BCDC292-2611-4E71-8933-24E79FF41A53}" srcId="{93A117C7-6CAF-4E89-81EC-7EF5E3FA980E}" destId="{01919084-BC7F-4AB8-9DC7-EA531DF9FC78}" srcOrd="3" destOrd="0" parTransId="{7068180F-FFFF-4D6D-96F2-C23164D3F0BB}" sibTransId="{ABFC989F-0DB9-4958-A5A4-DDB166393BDB}"/>
    <dgm:cxn modelId="{BDCBF39D-E314-499E-8E18-A4A2A21BA01B}" type="presOf" srcId="{D3810E02-6B50-4AE6-B7C8-4A432C811A69}" destId="{9CA8D717-56EF-45E3-ABDD-535DDA21117C}" srcOrd="0" destOrd="0" presId="urn:microsoft.com/office/officeart/2005/8/layout/lProcess1"/>
    <dgm:cxn modelId="{1BBCB0A5-9DA7-451C-A9BB-CDEF8CAFD3E0}" srcId="{93A117C7-6CAF-4E89-81EC-7EF5E3FA980E}" destId="{1E14D521-4228-487A-A94F-6ED6D0595CE5}" srcOrd="6" destOrd="0" parTransId="{A3D9A027-593E-443F-90DA-95D927217CF6}" sibTransId="{91CD1170-745C-440B-833A-C0DA366DB02C}"/>
    <dgm:cxn modelId="{AFF65AD4-77C9-4079-8418-D89540FC2FCC}" type="presOf" srcId="{34B4F5E7-52C5-45E7-9103-4E8AAEDC7652}" destId="{8CEA8E1A-FD7A-409D-9118-C284DFC1A025}" srcOrd="0" destOrd="0" presId="urn:microsoft.com/office/officeart/2005/8/layout/lProcess1"/>
    <dgm:cxn modelId="{04554FF6-8D3F-4C2B-BF3C-FDCBCF79A55B}" srcId="{93A117C7-6CAF-4E89-81EC-7EF5E3FA980E}" destId="{D3810E02-6B50-4AE6-B7C8-4A432C811A69}" srcOrd="4" destOrd="0" parTransId="{E3349CEB-4151-44E3-A8CF-DCB12326C112}" sibTransId="{EEE8BACB-FDCB-4B99-80AF-2BEB8398621F}"/>
    <dgm:cxn modelId="{502AC6FD-3BB3-4978-BF2B-50D32563B86D}" type="presOf" srcId="{01919084-BC7F-4AB8-9DC7-EA531DF9FC78}" destId="{0EF1D6B7-D121-4312-9B03-9DFE51C9C4D4}" srcOrd="0" destOrd="0" presId="urn:microsoft.com/office/officeart/2005/8/layout/lProcess1"/>
    <dgm:cxn modelId="{0CBEC916-8F56-4130-AEDD-DF3E129BBD20}" type="presParOf" srcId="{ED6DCC45-62EA-4F77-A034-2173F97437A9}" destId="{97D7001B-8723-474D-BF99-E8E9A817919B}" srcOrd="0" destOrd="0" presId="urn:microsoft.com/office/officeart/2005/8/layout/lProcess1"/>
    <dgm:cxn modelId="{91C8A1D1-5B04-42E5-8A18-701C974EF217}" type="presParOf" srcId="{97D7001B-8723-474D-BF99-E8E9A817919B}" destId="{8CEA8E1A-FD7A-409D-9118-C284DFC1A025}" srcOrd="0" destOrd="0" presId="urn:microsoft.com/office/officeart/2005/8/layout/lProcess1"/>
    <dgm:cxn modelId="{17CCBDFB-C9C8-4891-8052-B5E63EC9211A}" type="presParOf" srcId="{ED6DCC45-62EA-4F77-A034-2173F97437A9}" destId="{7ABAD915-DB01-4928-A5B5-69931DEBDCF0}" srcOrd="1" destOrd="0" presId="urn:microsoft.com/office/officeart/2005/8/layout/lProcess1"/>
    <dgm:cxn modelId="{7109F12E-7A41-49CF-8FDC-08B30F060F2F}" type="presParOf" srcId="{ED6DCC45-62EA-4F77-A034-2173F97437A9}" destId="{3588050A-DD29-4204-A12D-980CD752522B}" srcOrd="2" destOrd="0" presId="urn:microsoft.com/office/officeart/2005/8/layout/lProcess1"/>
    <dgm:cxn modelId="{896DF6CD-E1AD-407B-BB60-B250B7A5FE57}" type="presParOf" srcId="{3588050A-DD29-4204-A12D-980CD752522B}" destId="{E76BAFCD-DA2B-4A61-A559-5EF8D4DC784F}" srcOrd="0" destOrd="0" presId="urn:microsoft.com/office/officeart/2005/8/layout/lProcess1"/>
    <dgm:cxn modelId="{5D591212-41F9-49FF-AA06-1B09D7239819}" type="presParOf" srcId="{ED6DCC45-62EA-4F77-A034-2173F97437A9}" destId="{E8742691-A89D-4265-8746-D491BD9AF9B9}" srcOrd="3" destOrd="0" presId="urn:microsoft.com/office/officeart/2005/8/layout/lProcess1"/>
    <dgm:cxn modelId="{F3DD8B91-409A-4BEC-959C-0A78042BE827}" type="presParOf" srcId="{ED6DCC45-62EA-4F77-A034-2173F97437A9}" destId="{54D3CE76-FA6E-471F-917E-91506A906748}" srcOrd="4" destOrd="0" presId="urn:microsoft.com/office/officeart/2005/8/layout/lProcess1"/>
    <dgm:cxn modelId="{14BDDCBF-1C40-48D2-8393-2E5A3920E2BA}" type="presParOf" srcId="{54D3CE76-FA6E-471F-917E-91506A906748}" destId="{21A912D3-E707-444D-8868-960CEB4ABDFD}" srcOrd="0" destOrd="0" presId="urn:microsoft.com/office/officeart/2005/8/layout/lProcess1"/>
    <dgm:cxn modelId="{4F1C52A0-517B-44F2-B455-831E3DD6CF23}" type="presParOf" srcId="{ED6DCC45-62EA-4F77-A034-2173F97437A9}" destId="{1E29176D-3997-49D2-BF92-316C0B33057F}" srcOrd="5" destOrd="0" presId="urn:microsoft.com/office/officeart/2005/8/layout/lProcess1"/>
    <dgm:cxn modelId="{34B519C5-3524-46DA-98F7-3A174D3D1765}" type="presParOf" srcId="{ED6DCC45-62EA-4F77-A034-2173F97437A9}" destId="{D72895E2-EA1D-4968-AE12-D27B1411F5F0}" srcOrd="6" destOrd="0" presId="urn:microsoft.com/office/officeart/2005/8/layout/lProcess1"/>
    <dgm:cxn modelId="{EE598525-1BDF-49D1-9713-230FC6EBAB6D}" type="presParOf" srcId="{D72895E2-EA1D-4968-AE12-D27B1411F5F0}" destId="{0EF1D6B7-D121-4312-9B03-9DFE51C9C4D4}" srcOrd="0" destOrd="0" presId="urn:microsoft.com/office/officeart/2005/8/layout/lProcess1"/>
    <dgm:cxn modelId="{ADAA9DDF-87A1-4145-BE9D-5DC22D955010}" type="presParOf" srcId="{ED6DCC45-62EA-4F77-A034-2173F97437A9}" destId="{0231DC9A-B282-48D9-95F4-2F0D4B11676C}" srcOrd="7" destOrd="0" presId="urn:microsoft.com/office/officeart/2005/8/layout/lProcess1"/>
    <dgm:cxn modelId="{774870D2-E557-4C3F-9B03-DB6D22C25D48}" type="presParOf" srcId="{ED6DCC45-62EA-4F77-A034-2173F97437A9}" destId="{9751139B-D950-4C49-BBCB-B520945AB202}" srcOrd="8" destOrd="0" presId="urn:microsoft.com/office/officeart/2005/8/layout/lProcess1"/>
    <dgm:cxn modelId="{B3DFAF03-C63E-45C5-84E2-825F4B638E5A}" type="presParOf" srcId="{9751139B-D950-4C49-BBCB-B520945AB202}" destId="{9CA8D717-56EF-45E3-ABDD-535DDA21117C}" srcOrd="0" destOrd="0" presId="urn:microsoft.com/office/officeart/2005/8/layout/lProcess1"/>
    <dgm:cxn modelId="{ADE80860-B1C0-446F-8B53-F32FA64C56DE}" type="presParOf" srcId="{ED6DCC45-62EA-4F77-A034-2173F97437A9}" destId="{4E386407-B603-4764-8545-18272DF788D9}" srcOrd="9" destOrd="0" presId="urn:microsoft.com/office/officeart/2005/8/layout/lProcess1"/>
    <dgm:cxn modelId="{3C75ED4C-3F53-4700-ACB6-22E30840C525}" type="presParOf" srcId="{ED6DCC45-62EA-4F77-A034-2173F97437A9}" destId="{6A033A7B-D2D5-41A2-9E5D-DF78DBD49F42}" srcOrd="10" destOrd="0" presId="urn:microsoft.com/office/officeart/2005/8/layout/lProcess1"/>
    <dgm:cxn modelId="{D1E17E97-6B3C-48D9-9F36-B7BA1EE51C9A}" type="presParOf" srcId="{6A033A7B-D2D5-41A2-9E5D-DF78DBD49F42}" destId="{2353D9B7-3C2D-481D-BA9D-3D06A63ECDF8}" srcOrd="0" destOrd="0" presId="urn:microsoft.com/office/officeart/2005/8/layout/lProcess1"/>
    <dgm:cxn modelId="{FC8C7853-481C-4A3A-8535-134187C9C08F}" type="presParOf" srcId="{ED6DCC45-62EA-4F77-A034-2173F97437A9}" destId="{7A600905-2B73-41DB-AE75-4ED46CA387D2}" srcOrd="11" destOrd="0" presId="urn:microsoft.com/office/officeart/2005/8/layout/lProcess1"/>
    <dgm:cxn modelId="{6BA677F7-322D-4C45-9874-1228F20F129A}" type="presParOf" srcId="{ED6DCC45-62EA-4F77-A034-2173F97437A9}" destId="{8E297036-08FD-43ED-89CE-F6825BF9C298}" srcOrd="12" destOrd="0" presId="urn:microsoft.com/office/officeart/2005/8/layout/lProcess1"/>
    <dgm:cxn modelId="{9E7EA46E-6E26-4645-9A3D-78536A9E6E9C}" type="presParOf" srcId="{8E297036-08FD-43ED-89CE-F6825BF9C298}" destId="{BC638DB3-FE81-4C73-91F2-6B78F5BCB7D2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EA8E1A-FD7A-409D-9118-C284DFC1A025}">
      <dsp:nvSpPr>
        <dsp:cNvPr id="0" name=""/>
        <dsp:cNvSpPr/>
      </dsp:nvSpPr>
      <dsp:spPr>
        <a:xfrm>
          <a:off x="6585" y="243350"/>
          <a:ext cx="1418635" cy="7849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917575" rtl="0" eaLnBrk="0" fontAlgn="base" hangingPunct="0">
            <a:lnSpc>
              <a:spcPct val="90000"/>
            </a:lnSpc>
            <a:spcBef>
              <a:spcPct val="0"/>
            </a:spcBef>
            <a:spcAft>
              <a:spcPct val="0"/>
            </a:spcAft>
            <a:buNone/>
          </a:pPr>
          <a:r>
            <a:rPr lang="ru-RU" sz="1400" b="0" i="0" kern="1200" dirty="0">
              <a:solidFill>
                <a:srgbClr val="1F4E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Выявление </a:t>
          </a:r>
          <a:r>
            <a:rPr lang="ru-RU" sz="1400" b="1" i="0" kern="1200" dirty="0">
              <a:solidFill>
                <a:srgbClr val="1F4E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узких мест</a:t>
          </a:r>
        </a:p>
      </dsp:txBody>
      <dsp:txXfrm>
        <a:off x="29575" y="266340"/>
        <a:ext cx="1372655" cy="738954"/>
      </dsp:txXfrm>
    </dsp:sp>
    <dsp:sp modelId="{E76BAFCD-DA2B-4A61-A559-5EF8D4DC784F}">
      <dsp:nvSpPr>
        <dsp:cNvPr id="0" name=""/>
        <dsp:cNvSpPr/>
      </dsp:nvSpPr>
      <dsp:spPr>
        <a:xfrm>
          <a:off x="1574135" y="246769"/>
          <a:ext cx="1418635" cy="7849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917575" rtl="0" eaLnBrk="0" fontAlgn="base" hangingPunct="0">
            <a:lnSpc>
              <a:spcPct val="90000"/>
            </a:lnSpc>
            <a:spcBef>
              <a:spcPct val="0"/>
            </a:spcBef>
            <a:spcAft>
              <a:spcPct val="0"/>
            </a:spcAft>
            <a:buNone/>
          </a:pPr>
          <a:r>
            <a:rPr lang="ru-RU" sz="1400" b="0" i="0" kern="1200" dirty="0">
              <a:solidFill>
                <a:srgbClr val="1F4E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Разработка дерева </a:t>
          </a:r>
          <a:r>
            <a:rPr lang="ru-RU" sz="1400" b="1" i="0" kern="1200" dirty="0">
              <a:solidFill>
                <a:srgbClr val="1F4E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решений</a:t>
          </a:r>
        </a:p>
      </dsp:txBody>
      <dsp:txXfrm>
        <a:off x="1597125" y="269759"/>
        <a:ext cx="1372655" cy="738954"/>
      </dsp:txXfrm>
    </dsp:sp>
    <dsp:sp modelId="{21A912D3-E707-444D-8868-960CEB4ABDFD}">
      <dsp:nvSpPr>
        <dsp:cNvPr id="0" name=""/>
        <dsp:cNvSpPr/>
      </dsp:nvSpPr>
      <dsp:spPr>
        <a:xfrm>
          <a:off x="3232931" y="246773"/>
          <a:ext cx="1418635" cy="7849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i="0" kern="1200" dirty="0">
              <a:solidFill>
                <a:srgbClr val="1F4E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Привлечение </a:t>
          </a:r>
          <a:r>
            <a:rPr lang="ru-RU" sz="1400" b="1" i="0" kern="1200" dirty="0">
              <a:solidFill>
                <a:srgbClr val="1F4E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экспертов</a:t>
          </a:r>
        </a:p>
      </dsp:txBody>
      <dsp:txXfrm>
        <a:off x="3255921" y="269763"/>
        <a:ext cx="1372655" cy="738954"/>
      </dsp:txXfrm>
    </dsp:sp>
    <dsp:sp modelId="{0EF1D6B7-D121-4312-9B03-9DFE51C9C4D4}">
      <dsp:nvSpPr>
        <dsp:cNvPr id="0" name=""/>
        <dsp:cNvSpPr/>
      </dsp:nvSpPr>
      <dsp:spPr>
        <a:xfrm>
          <a:off x="4818384" y="232221"/>
          <a:ext cx="1740027" cy="7849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i="0" kern="1200" dirty="0">
              <a:solidFill>
                <a:srgbClr val="1F4E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Привлечение внешних </a:t>
          </a:r>
          <a:r>
            <a:rPr lang="ru-RU" sz="1400" b="1" i="0" kern="1200" dirty="0">
              <a:solidFill>
                <a:srgbClr val="1F4E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стейкхолдеров</a:t>
          </a:r>
        </a:p>
      </dsp:txBody>
      <dsp:txXfrm>
        <a:off x="4841374" y="255211"/>
        <a:ext cx="1694047" cy="738954"/>
      </dsp:txXfrm>
    </dsp:sp>
    <dsp:sp modelId="{9CA8D717-56EF-45E3-ABDD-535DDA21117C}">
      <dsp:nvSpPr>
        <dsp:cNvPr id="0" name=""/>
        <dsp:cNvSpPr/>
      </dsp:nvSpPr>
      <dsp:spPr>
        <a:xfrm>
          <a:off x="6752977" y="228657"/>
          <a:ext cx="1418635" cy="7849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i="0" kern="1200" dirty="0" err="1">
              <a:solidFill>
                <a:srgbClr val="1F4E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Фасилитация</a:t>
          </a:r>
          <a:r>
            <a:rPr lang="ru-RU" sz="1400" b="0" i="0" kern="1200" dirty="0">
              <a:solidFill>
                <a:srgbClr val="1F4E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ru-RU" sz="1400" b="1" i="0" kern="1200" dirty="0">
              <a:solidFill>
                <a:srgbClr val="1F4E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рабочих групп</a:t>
          </a:r>
        </a:p>
      </dsp:txBody>
      <dsp:txXfrm>
        <a:off x="6775967" y="251647"/>
        <a:ext cx="1372655" cy="738954"/>
      </dsp:txXfrm>
    </dsp:sp>
    <dsp:sp modelId="{2353D9B7-3C2D-481D-BA9D-3D06A63ECDF8}">
      <dsp:nvSpPr>
        <dsp:cNvPr id="0" name=""/>
        <dsp:cNvSpPr/>
      </dsp:nvSpPr>
      <dsp:spPr>
        <a:xfrm>
          <a:off x="8334344" y="227309"/>
          <a:ext cx="1418635" cy="7849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rgbClr val="1F4E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Оценка </a:t>
          </a:r>
          <a:r>
            <a:rPr lang="ru-RU" sz="1400" b="1" kern="1200" dirty="0">
              <a:solidFill>
                <a:srgbClr val="1F4E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влияния</a:t>
          </a:r>
          <a:r>
            <a:rPr lang="ru-RU" sz="1400" kern="1200" dirty="0">
              <a:solidFill>
                <a:srgbClr val="1F4E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(эффекта) </a:t>
          </a:r>
          <a:endParaRPr lang="ru-RU" sz="1400" b="0" i="0" kern="1200" dirty="0">
            <a:solidFill>
              <a:srgbClr val="1F4E79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8357334" y="250299"/>
        <a:ext cx="1372655" cy="738954"/>
      </dsp:txXfrm>
    </dsp:sp>
    <dsp:sp modelId="{BC638DB3-FE81-4C73-91F2-6B78F5BCB7D2}">
      <dsp:nvSpPr>
        <dsp:cNvPr id="0" name=""/>
        <dsp:cNvSpPr/>
      </dsp:nvSpPr>
      <dsp:spPr>
        <a:xfrm>
          <a:off x="9891425" y="233200"/>
          <a:ext cx="1418635" cy="7849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rgbClr val="1F4E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Разработка </a:t>
          </a:r>
          <a:r>
            <a:rPr lang="ru-RU" sz="1400" b="1" kern="1200" dirty="0">
              <a:solidFill>
                <a:srgbClr val="1F4E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решения</a:t>
          </a:r>
          <a:endParaRPr lang="ru-RU" sz="1400" b="1" i="0" kern="1200" dirty="0">
            <a:solidFill>
              <a:srgbClr val="1F4E79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9914415" y="256190"/>
        <a:ext cx="1372655" cy="7389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B68B5-1818-40B5-9F6E-2394EBC18614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E8A5B-FC7D-49DC-9A11-0191ED699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870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9974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DB4016-75AF-46B8-A918-99141C99E6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F6F95E5-BA58-4447-9FBB-593158793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4A6574-69CD-48B1-85EF-AAACF1B3E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B922-612E-498B-9B0D-C4D37CB15CBA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05C0AC-A8C1-496A-88E3-54744FF3B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38ECD9-97BF-4F40-9AF2-B668BA713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7F21-7DC8-4A44-ABBF-A6A488DE03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530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5E4E14-1A8B-4AFC-ABB9-52434B302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21B4002-7CB5-4CF7-AE61-6B2002ACE5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E174E5-5FD2-402B-AB52-F4980E9E3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B922-612E-498B-9B0D-C4D37CB15CBA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CDF4D3-2D65-4EFC-B9E4-65D8D5D8F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049E5D-39DF-42DC-A058-2CB7AFD8A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7F21-7DC8-4A44-ABBF-A6A488DE03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465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8610C90-DCF2-4668-A33D-BE43C131C9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EDDD74C-402A-4F33-9836-BBDE1E5BE9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D5FD3B-8776-465A-AC4E-BA7DBAF91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B922-612E-498B-9B0D-C4D37CB15CBA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8D6EA5-9D34-4F06-A09A-04C81F9AF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4B755D-D9A3-4E90-8D00-A0983FE89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7F21-7DC8-4A44-ABBF-A6A488DE03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526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Кон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0819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540ED8-BDAD-4CD6-86EC-FBF7E9200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82DE71-64AB-4A73-BA13-45FAAF3F1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5F816A-3B7C-4E86-91C9-03CB7A261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B922-612E-498B-9B0D-C4D37CB15CBA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955687-E16C-432E-9BA1-8C0E275E9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EC2AC3-D798-416F-B71D-DE29A769D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7F21-7DC8-4A44-ABBF-A6A488DE03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82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B877E3-3100-4A91-AFDB-F5DEDDF0E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DE0A399-4084-4F92-9E49-1AF8FA1994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DB5CAD-39F4-4F21-917F-572BCFDC9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B922-612E-498B-9B0D-C4D37CB15CBA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C7E00E-A5E8-4FE9-962E-942CA3D4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04ED36-6ADD-4785-AD3E-833DB0EB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7F21-7DC8-4A44-ABBF-A6A488DE03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154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B6E66C-F971-4BCA-9D33-04188E8E7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C01A7F-EA1E-4A48-85C0-E3352C428C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8F6C353-C746-4BB9-89EA-6EF71259A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751D47-7163-4670-96A3-E3943069A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B922-612E-498B-9B0D-C4D37CB15CBA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7F7F235-F764-4AC8-AD45-B25AA756D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9B29ADF-E617-4781-959E-D6D78F9DD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7F21-7DC8-4A44-ABBF-A6A488DE03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916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177B9F-9B52-4E7C-9723-41C2B21D8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0B15F75-6ACF-4696-BECD-8DE98A429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3C7BA60-41E7-4B99-911C-E2794E646F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23359B9-9A75-44AF-99FA-90EE8D2AB0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EF8EE47-1FA4-4E7F-A9C1-639E9BB8CC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3EF102F-F5F5-4E70-B96F-0E173BFBB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B922-612E-498B-9B0D-C4D37CB15CBA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4C9F696-2EEB-4520-8AA7-874A78E4A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6C71E37-3D4E-42E1-9F96-5ACA81088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7F21-7DC8-4A44-ABBF-A6A488DE03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0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9CBEB9-6EBD-44BD-BA54-87C8827D3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3A38DAB-1F23-4100-A5C1-7D6FD5B11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B922-612E-498B-9B0D-C4D37CB15CBA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C79C4C0-2BFE-4C89-AE4B-5E2D21B80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CDCDC82-826C-4D03-946D-1F2B07443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7F21-7DC8-4A44-ABBF-A6A488DE03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908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1DF2BBC-51CC-4247-913B-D71D8464C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B922-612E-498B-9B0D-C4D37CB15CBA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3E4C8EC-FD67-4D3F-87DF-902165699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7D4D07A-D9AF-40D2-8E53-5D7ED2874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7F21-7DC8-4A44-ABBF-A6A488DE03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972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3967F0-234F-4A06-94BD-846BD4945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7238C5-271C-4F9D-BB6F-0866208F2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1B81695-C058-437D-BA69-E4E6C625CC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4D37828-727D-4AEE-8A78-DBD4BDD11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B922-612E-498B-9B0D-C4D37CB15CBA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D239DC1-E160-4BE6-A407-D2778918D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3E2BA1E-93B4-4160-A8CA-8643639BD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7F21-7DC8-4A44-ABBF-A6A488DE03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297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AA06A1-64D3-42B4-B5AF-20D8DC0BD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C4FF199-2634-422F-AF54-E015DE8677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F34BA70-CBCF-48FF-AE9D-DA6EDCF21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1864D5-8A1E-4131-A5F7-47AB5A744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B922-612E-498B-9B0D-C4D37CB15CBA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F467EDE-C375-4827-B7AE-F0C631DB8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42B5498-4961-4B24-A73F-A24017416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7F21-7DC8-4A44-ABBF-A6A488DE03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75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AA9621-68CB-4754-817B-017949F56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D08F09-6601-4926-B84D-434747EDD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79C191-63C1-41C7-AF32-59488454D8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7B922-612E-498B-9B0D-C4D37CB15CBA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FB302D-30C3-4E09-8EE9-3FE6C73506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606B05-309E-46AF-AFB2-5C7F4FBB27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E7F21-7DC8-4A44-ABBF-A6A488DE03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483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4">
            <a:extLst>
              <a:ext uri="{FF2B5EF4-FFF2-40B4-BE49-F238E27FC236}">
                <a16:creationId xmlns:a16="http://schemas.microsoft.com/office/drawing/2014/main" id="{0E66DAF7-C82A-41F6-8AF3-C717C5A1B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3752" y="3625681"/>
            <a:ext cx="694449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ru-RU" altLang="ru-RU" sz="2000" b="1" dirty="0">
                <a:solidFill>
                  <a:srgbClr val="1F4E7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ДЕПАРТАМЕНТ АГЕНТСТВА ПО ЗАЩИТЕ И РАЗВИТИЮ КОНКУРЕНЦИИ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1F4E7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РЕСПУБЛИКИ КАЗАХСТАН ПО Г. НУР-СУЛТАН</a:t>
            </a:r>
          </a:p>
        </p:txBody>
      </p:sp>
      <p:sp>
        <p:nvSpPr>
          <p:cNvPr id="5" name="Прямоугольник 5">
            <a:extLst>
              <a:ext uri="{FF2B5EF4-FFF2-40B4-BE49-F238E27FC236}">
                <a16:creationId xmlns:a16="http://schemas.microsoft.com/office/drawing/2014/main" id="{BC852DF7-796F-4361-835B-2DC864E46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7650" y="6489113"/>
            <a:ext cx="91567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>
                <a:solidFill>
                  <a:srgbClr val="1F4E7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г. Нур-Султан, 2020 год</a:t>
            </a:r>
          </a:p>
        </p:txBody>
      </p:sp>
      <p:pic>
        <p:nvPicPr>
          <p:cNvPr id="6" name="Рисунок 3">
            <a:extLst>
              <a:ext uri="{FF2B5EF4-FFF2-40B4-BE49-F238E27FC236}">
                <a16:creationId xmlns:a16="http://schemas.microsoft.com/office/drawing/2014/main" id="{B72E7A76-8D3F-40B5-83B0-EF337FA783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182" y="1330926"/>
            <a:ext cx="2006600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5613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EDA048E-0D4F-4476-83B6-54CC25CAB307}"/>
              </a:ext>
            </a:extLst>
          </p:cNvPr>
          <p:cNvSpPr/>
          <p:nvPr/>
        </p:nvSpPr>
        <p:spPr bwMode="auto">
          <a:xfrm>
            <a:off x="186612" y="120153"/>
            <a:ext cx="10972800" cy="88302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2800" b="1" dirty="0">
                <a:solidFill>
                  <a:srgbClr val="1F4E7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БАЗА ЗАЯВЛЕНИЙ (ПРОБЛЕМНЫХ ВОПРОСОВ)                               О ВКЛЮЧЕНИИ ВЫЯВЛЕННЫХ БАРЬЕРОВ</a:t>
            </a:r>
          </a:p>
        </p:txBody>
      </p:sp>
      <p:pic>
        <p:nvPicPr>
          <p:cNvPr id="5" name="Рисунок 11">
            <a:extLst>
              <a:ext uri="{FF2B5EF4-FFF2-40B4-BE49-F238E27FC236}">
                <a16:creationId xmlns:a16="http://schemas.microsoft.com/office/drawing/2014/main" id="{9FF587B8-808C-45A2-9819-A04189B8A7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906" y="120153"/>
            <a:ext cx="75625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1269082-28F9-44F9-8A8C-B9DEF38556B9}"/>
              </a:ext>
            </a:extLst>
          </p:cNvPr>
          <p:cNvSpPr/>
          <p:nvPr/>
        </p:nvSpPr>
        <p:spPr>
          <a:xfrm>
            <a:off x="11638625" y="6587232"/>
            <a:ext cx="562413" cy="27077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053" b="1" dirty="0"/>
              <a:t>10</a:t>
            </a:r>
            <a:endParaRPr lang="ru-RU" sz="1053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088751-4135-492F-BC13-6300373BC601}"/>
              </a:ext>
            </a:extLst>
          </p:cNvPr>
          <p:cNvSpPr txBox="1"/>
          <p:nvPr/>
        </p:nvSpPr>
        <p:spPr>
          <a:xfrm>
            <a:off x="905070" y="2043405"/>
            <a:ext cx="68300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включения вопроса на рассмотрение просим </a:t>
            </a:r>
            <a:r>
              <a:rPr lang="ru-RU" sz="2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заполнить форму заявления </a:t>
            </a:r>
            <a:r>
              <a:rPr lang="ru-RU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(слайд 6) </a:t>
            </a:r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пройдя по ссылке в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GOOGLE DOCs. </a:t>
            </a:r>
          </a:p>
          <a:p>
            <a:pPr algn="ctr"/>
            <a:r>
              <a:rPr lang="en-US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r>
              <a:rPr lang="ru-RU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позже будет направлено на </a:t>
            </a:r>
            <a:r>
              <a:rPr lang="en-US" sz="24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whatsapp</a:t>
            </a:r>
            <a:r>
              <a:rPr lang="ru-RU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634FA5B-2096-4CB8-958F-367A4910BB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351" y="2268269"/>
            <a:ext cx="2321462" cy="2321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901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E14839D-3F51-4C57-8B38-0FDD64D844D2}"/>
              </a:ext>
            </a:extLst>
          </p:cNvPr>
          <p:cNvSpPr/>
          <p:nvPr/>
        </p:nvSpPr>
        <p:spPr>
          <a:xfrm>
            <a:off x="1278202" y="2887227"/>
            <a:ext cx="96355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БЛАГОДАРЮ ЗА ВНИМАНИЕ!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1AFF7E82-39F8-4311-BB2E-881539298266}"/>
              </a:ext>
            </a:extLst>
          </p:cNvPr>
          <p:cNvCxnSpPr>
            <a:cxnSpLocks/>
          </p:cNvCxnSpPr>
          <p:nvPr/>
        </p:nvCxnSpPr>
        <p:spPr>
          <a:xfrm>
            <a:off x="1319435" y="4099790"/>
            <a:ext cx="9553129" cy="0"/>
          </a:xfrm>
          <a:prstGeom prst="line">
            <a:avLst/>
          </a:prstGeom>
          <a:ln w="3810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11826B37-5E91-49FE-886B-3B0B79F7CF3C}"/>
              </a:ext>
            </a:extLst>
          </p:cNvPr>
          <p:cNvCxnSpPr>
            <a:cxnSpLocks/>
          </p:cNvCxnSpPr>
          <p:nvPr/>
        </p:nvCxnSpPr>
        <p:spPr>
          <a:xfrm>
            <a:off x="1319435" y="2395398"/>
            <a:ext cx="9553129" cy="0"/>
          </a:xfrm>
          <a:prstGeom prst="line">
            <a:avLst/>
          </a:prstGeom>
          <a:ln w="3810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9F05D2D-F20C-4D79-AC4D-F160960F1880}"/>
              </a:ext>
            </a:extLst>
          </p:cNvPr>
          <p:cNvSpPr/>
          <p:nvPr/>
        </p:nvSpPr>
        <p:spPr>
          <a:xfrm>
            <a:off x="11638625" y="6587232"/>
            <a:ext cx="562413" cy="27077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053" b="1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596454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E14839D-3F51-4C57-8B38-0FDD64D844D2}"/>
              </a:ext>
            </a:extLst>
          </p:cNvPr>
          <p:cNvSpPr/>
          <p:nvPr/>
        </p:nvSpPr>
        <p:spPr>
          <a:xfrm>
            <a:off x="1474237" y="2955207"/>
            <a:ext cx="94769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АЛГОРИТМ РАБОТЫ СОВЕТА ПО БАРЬЕРАМ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1AFF7E82-39F8-4311-BB2E-881539298266}"/>
              </a:ext>
            </a:extLst>
          </p:cNvPr>
          <p:cNvCxnSpPr>
            <a:cxnSpLocks/>
          </p:cNvCxnSpPr>
          <p:nvPr/>
        </p:nvCxnSpPr>
        <p:spPr>
          <a:xfrm>
            <a:off x="1319435" y="4099790"/>
            <a:ext cx="9553129" cy="0"/>
          </a:xfrm>
          <a:prstGeom prst="line">
            <a:avLst/>
          </a:prstGeom>
          <a:ln w="3810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11826B37-5E91-49FE-886B-3B0B79F7CF3C}"/>
              </a:ext>
            </a:extLst>
          </p:cNvPr>
          <p:cNvCxnSpPr>
            <a:cxnSpLocks/>
          </p:cNvCxnSpPr>
          <p:nvPr/>
        </p:nvCxnSpPr>
        <p:spPr>
          <a:xfrm>
            <a:off x="1319435" y="2395398"/>
            <a:ext cx="9553129" cy="0"/>
          </a:xfrm>
          <a:prstGeom prst="line">
            <a:avLst/>
          </a:prstGeom>
          <a:ln w="3810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9F05D2D-F20C-4D79-AC4D-F160960F1880}"/>
              </a:ext>
            </a:extLst>
          </p:cNvPr>
          <p:cNvSpPr/>
          <p:nvPr/>
        </p:nvSpPr>
        <p:spPr>
          <a:xfrm>
            <a:off x="11638625" y="6587232"/>
            <a:ext cx="562413" cy="27077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053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43159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Прямоугольник 55"/>
          <p:cNvSpPr/>
          <p:nvPr/>
        </p:nvSpPr>
        <p:spPr bwMode="auto">
          <a:xfrm>
            <a:off x="3458242" y="221641"/>
            <a:ext cx="5411678" cy="34434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3200" b="1" dirty="0">
                <a:solidFill>
                  <a:srgbClr val="1F4E7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СОВЕТ ПО БАРЬЕРАМ</a:t>
            </a:r>
          </a:p>
        </p:txBody>
      </p:sp>
      <p:sp>
        <p:nvSpPr>
          <p:cNvPr id="60" name="Прямоугольник 59"/>
          <p:cNvSpPr/>
          <p:nvPr/>
        </p:nvSpPr>
        <p:spPr bwMode="auto">
          <a:xfrm>
            <a:off x="304461" y="892474"/>
            <a:ext cx="9193893" cy="522988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altLang="ru-RU" sz="2000" dirty="0">
                <a:solidFill>
                  <a:srgbClr val="1F4E7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Выявление ограничений входа на рынки, обеспечение принципов «справедливой торговли»</a:t>
            </a:r>
          </a:p>
        </p:txBody>
      </p:sp>
      <p:sp>
        <p:nvSpPr>
          <p:cNvPr id="42" name="Прямоугольник 41"/>
          <p:cNvSpPr/>
          <p:nvPr/>
        </p:nvSpPr>
        <p:spPr bwMode="auto">
          <a:xfrm>
            <a:off x="2740383" y="1585017"/>
            <a:ext cx="6842885" cy="352459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Целостный подход организации работы</a:t>
            </a:r>
          </a:p>
        </p:txBody>
      </p:sp>
      <p:grpSp>
        <p:nvGrpSpPr>
          <p:cNvPr id="74" name="Группа 73"/>
          <p:cNvGrpSpPr/>
          <p:nvPr/>
        </p:nvGrpSpPr>
        <p:grpSpPr>
          <a:xfrm>
            <a:off x="1356854" y="1996272"/>
            <a:ext cx="9614453" cy="2472894"/>
            <a:chOff x="439542" y="1537153"/>
            <a:chExt cx="9521334" cy="2472894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2030774" y="1557486"/>
              <a:ext cx="6036017" cy="2452561"/>
              <a:chOff x="2453789" y="2703573"/>
              <a:chExt cx="6709613" cy="2696664"/>
            </a:xfrm>
          </p:grpSpPr>
          <p:grpSp>
            <p:nvGrpSpPr>
              <p:cNvPr id="32" name="Группа 31"/>
              <p:cNvGrpSpPr/>
              <p:nvPr/>
            </p:nvGrpSpPr>
            <p:grpSpPr>
              <a:xfrm>
                <a:off x="2468678" y="2703573"/>
                <a:ext cx="6694724" cy="2696664"/>
                <a:chOff x="4046929" y="2820542"/>
                <a:chExt cx="6694724" cy="2696664"/>
              </a:xfrm>
            </p:grpSpPr>
            <p:grpSp>
              <p:nvGrpSpPr>
                <p:cNvPr id="33" name="Группа 32"/>
                <p:cNvGrpSpPr/>
                <p:nvPr/>
              </p:nvGrpSpPr>
              <p:grpSpPr>
                <a:xfrm>
                  <a:off x="4046929" y="3079795"/>
                  <a:ext cx="2107943" cy="2437411"/>
                  <a:chOff x="4009858" y="3922586"/>
                  <a:chExt cx="2107943" cy="2437411"/>
                </a:xfrm>
              </p:grpSpPr>
              <p:pic>
                <p:nvPicPr>
                  <p:cNvPr id="35" name="Рисунок 3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duotone>
                      <a:schemeClr val="accent1">
                        <a:shade val="45000"/>
                        <a:satMod val="135000"/>
                      </a:schemeClr>
                      <a:prstClr val="white"/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168643" y="5258239"/>
                    <a:ext cx="1079213" cy="1101758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6" name="Рисунок 35"/>
                  <p:cNvPicPr>
                    <a:picLocks noChangeAspect="1"/>
                  </p:cNvPicPr>
                  <p:nvPr/>
                </p:nvPicPr>
                <p:blipFill rotWithShape="1">
                  <a:blip r:embed="rId4" cstate="print">
                    <a:duotone>
                      <a:schemeClr val="accent1">
                        <a:shade val="45000"/>
                        <a:satMod val="135000"/>
                      </a:schemeClr>
                      <a:prstClr val="white"/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48083"/>
                  <a:stretch/>
                </p:blipFill>
                <p:spPr>
                  <a:xfrm>
                    <a:off x="5544624" y="5128272"/>
                    <a:ext cx="444666" cy="856488"/>
                  </a:xfrm>
                  <a:prstGeom prst="rect">
                    <a:avLst/>
                  </a:prstGeom>
                </p:spPr>
              </p:pic>
              <p:sp>
                <p:nvSpPr>
                  <p:cNvPr id="37" name="Прямоугольник 36">
                    <a:extLst>
                      <a:ext uri="{FF2B5EF4-FFF2-40B4-BE49-F238E27FC236}">
                        <a16:creationId xmlns:a16="http://schemas.microsoft.com/office/drawing/2014/main" id="{EC6A78F8-CC0F-4C40-8519-4A1C8E126EC6}"/>
                      </a:ext>
                    </a:extLst>
                  </p:cNvPr>
                  <p:cNvSpPr/>
                  <p:nvPr/>
                </p:nvSpPr>
                <p:spPr>
                  <a:xfrm>
                    <a:off x="4009858" y="3922586"/>
                    <a:ext cx="1376340" cy="1015663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defTabSz="913224">
                      <a:spcAft>
                        <a:spcPts val="800"/>
                      </a:spcAft>
                      <a:buClr>
                        <a:srgbClr val="0070CE"/>
                      </a:buClr>
                      <a:buSzPct val="100000"/>
                      <a:defRPr/>
                    </a:pPr>
                    <a:r>
                      <a:rPr lang="ru-RU" sz="6000" b="1" dirty="0">
                        <a:solidFill>
                          <a:srgbClr val="00B050"/>
                        </a:solidFill>
                        <a:latin typeface="Bookman Old Style" panose="02050604050505020204" pitchFamily="18" charset="0"/>
                        <a:cs typeface="Tahoma" panose="020B0604030504040204" pitchFamily="34" charset="0"/>
                      </a:rPr>
                      <a:t>12</a:t>
                    </a:r>
                    <a:endParaRPr lang="en-US" sz="6000" b="1" dirty="0">
                      <a:solidFill>
                        <a:srgbClr val="00B050"/>
                      </a:solidFill>
                      <a:latin typeface="Bookman Old Style" panose="02050604050505020204" pitchFamily="18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38" name="Прямоугольник 37">
                    <a:extLst>
                      <a:ext uri="{FF2B5EF4-FFF2-40B4-BE49-F238E27FC236}">
                        <a16:creationId xmlns:a16="http://schemas.microsoft.com/office/drawing/2014/main" id="{EC6A78F8-CC0F-4C40-8519-4A1C8E126EC6}"/>
                      </a:ext>
                    </a:extLst>
                  </p:cNvPr>
                  <p:cNvSpPr/>
                  <p:nvPr/>
                </p:nvSpPr>
                <p:spPr>
                  <a:xfrm>
                    <a:off x="5429632" y="4073785"/>
                    <a:ext cx="688169" cy="769441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buClr>
                        <a:srgbClr val="0070CE"/>
                      </a:buClr>
                      <a:buSzPct val="100000"/>
                      <a:defRPr/>
                    </a:pPr>
                    <a:r>
                      <a:rPr lang="ru-RU" sz="4400" b="1" dirty="0">
                        <a:solidFill>
                          <a:srgbClr val="1F4E79"/>
                        </a:solidFill>
                        <a:latin typeface="Bookman Old Style" panose="02050604050505020204" pitchFamily="18" charset="0"/>
                        <a:cs typeface="Tahoma" panose="020B0604030504040204" pitchFamily="34" charset="0"/>
                      </a:rPr>
                      <a:t>1</a:t>
                    </a:r>
                    <a:endParaRPr lang="en-US" sz="4400" b="1" dirty="0">
                      <a:solidFill>
                        <a:srgbClr val="1F4E79"/>
                      </a:solidFill>
                      <a:latin typeface="Bookman Old Style" panose="02050604050505020204" pitchFamily="18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39" name="Прямоугольник 38">
                    <a:extLst>
                      <a:ext uri="{FF2B5EF4-FFF2-40B4-BE49-F238E27FC236}">
                        <a16:creationId xmlns:a16="http://schemas.microsoft.com/office/drawing/2014/main" id="{EC6A78F8-CC0F-4C40-8519-4A1C8E126EC6}"/>
                      </a:ext>
                    </a:extLst>
                  </p:cNvPr>
                  <p:cNvSpPr/>
                  <p:nvPr/>
                </p:nvSpPr>
                <p:spPr>
                  <a:xfrm>
                    <a:off x="5155752" y="4098824"/>
                    <a:ext cx="688170" cy="769441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defTabSz="913224">
                      <a:spcAft>
                        <a:spcPts val="800"/>
                      </a:spcAft>
                      <a:buClr>
                        <a:srgbClr val="0070CE"/>
                      </a:buClr>
                      <a:buSzPct val="100000"/>
                      <a:defRPr/>
                    </a:pPr>
                    <a:r>
                      <a:rPr lang="ru-RU" sz="4400" b="1" dirty="0">
                        <a:solidFill>
                          <a:srgbClr val="1F4E79"/>
                        </a:solidFill>
                        <a:latin typeface="Bookman Old Style" panose="02050604050505020204" pitchFamily="18" charset="0"/>
                        <a:cs typeface="Tahoma" panose="020B0604030504040204" pitchFamily="34" charset="0"/>
                      </a:rPr>
                      <a:t>+</a:t>
                    </a:r>
                    <a:endParaRPr lang="en-US" sz="4400" b="1" dirty="0">
                      <a:solidFill>
                        <a:srgbClr val="1F4E79"/>
                      </a:solidFill>
                      <a:latin typeface="Bookman Old Style" panose="02050604050505020204" pitchFamily="18" charset="0"/>
                      <a:cs typeface="Tahoma" panose="020B0604030504040204" pitchFamily="34" charset="0"/>
                    </a:endParaRPr>
                  </a:p>
                </p:txBody>
              </p:sp>
            </p:grpSp>
            <p:sp>
              <p:nvSpPr>
                <p:cNvPr id="34" name="Прямоугольник 33"/>
                <p:cNvSpPr/>
                <p:nvPr/>
              </p:nvSpPr>
              <p:spPr bwMode="auto">
                <a:xfrm>
                  <a:off x="4171469" y="2820542"/>
                  <a:ext cx="2226915" cy="622193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ru-RU" altLang="ru-RU" sz="2000" b="1" dirty="0">
                      <a:solidFill>
                        <a:schemeClr val="tx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СОСТАВ</a:t>
                  </a:r>
                </a:p>
              </p:txBody>
            </p:sp>
            <p:sp>
              <p:nvSpPr>
                <p:cNvPr id="70" name="Прямоугольник 69"/>
                <p:cNvSpPr/>
                <p:nvPr/>
              </p:nvSpPr>
              <p:spPr bwMode="auto">
                <a:xfrm>
                  <a:off x="8514738" y="2914975"/>
                  <a:ext cx="2226915" cy="460496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ru-RU" altLang="ru-RU" sz="2000" b="1" dirty="0">
                      <a:solidFill>
                        <a:schemeClr val="tx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ПО СТРАНЕ</a:t>
                  </a:r>
                </a:p>
              </p:txBody>
            </p:sp>
          </p:grpSp>
          <p:sp>
            <p:nvSpPr>
              <p:cNvPr id="46" name="Прямоугольник 45"/>
              <p:cNvSpPr/>
              <p:nvPr/>
            </p:nvSpPr>
            <p:spPr>
              <a:xfrm>
                <a:off x="3834354" y="3746182"/>
                <a:ext cx="832640" cy="3722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6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АЗРК</a:t>
                </a:r>
              </a:p>
            </p:txBody>
          </p:sp>
          <p:sp>
            <p:nvSpPr>
              <p:cNvPr id="47" name="Прямоугольник 46"/>
              <p:cNvSpPr/>
              <p:nvPr/>
            </p:nvSpPr>
            <p:spPr>
              <a:xfrm>
                <a:off x="2453789" y="3761257"/>
                <a:ext cx="1387884" cy="6429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6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бизнес, граждане</a:t>
                </a:r>
              </a:p>
            </p:txBody>
          </p:sp>
          <p:sp>
            <p:nvSpPr>
              <p:cNvPr id="71" name="Прямоугольник 70"/>
              <p:cNvSpPr/>
              <p:nvPr/>
            </p:nvSpPr>
            <p:spPr>
              <a:xfrm>
                <a:off x="4363502" y="3840334"/>
                <a:ext cx="1387883" cy="3722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endParaRPr lang="ru-RU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29" name="Скругленный прямоугольник 28"/>
            <p:cNvSpPr/>
            <p:nvPr/>
          </p:nvSpPr>
          <p:spPr>
            <a:xfrm>
              <a:off x="439542" y="1537153"/>
              <a:ext cx="9521334" cy="2472894"/>
            </a:xfrm>
            <a:prstGeom prst="roundRect">
              <a:avLst/>
            </a:prstGeom>
            <a:noFill/>
            <a:ln w="38100">
              <a:prstDash val="sysDot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57" name="Рисунок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641" y="144504"/>
            <a:ext cx="79176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Прямоугольник 62"/>
          <p:cNvSpPr/>
          <p:nvPr/>
        </p:nvSpPr>
        <p:spPr>
          <a:xfrm>
            <a:off x="11638625" y="6587232"/>
            <a:ext cx="562413" cy="27077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053" b="1" dirty="0"/>
              <a:t>3</a:t>
            </a:r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EC6A78F8-CC0F-4C40-8519-4A1C8E126EC6}"/>
              </a:ext>
            </a:extLst>
          </p:cNvPr>
          <p:cNvSpPr/>
          <p:nvPr/>
        </p:nvSpPr>
        <p:spPr>
          <a:xfrm>
            <a:off x="7131779" y="2608184"/>
            <a:ext cx="235808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3224">
              <a:spcAft>
                <a:spcPts val="800"/>
              </a:spcAft>
              <a:buClr>
                <a:srgbClr val="0070CE"/>
              </a:buClr>
              <a:buSzPct val="100000"/>
              <a:defRPr/>
            </a:pPr>
            <a:r>
              <a:rPr lang="ru-RU" sz="6600" b="1" dirty="0">
                <a:solidFill>
                  <a:srgbClr val="00B050"/>
                </a:solidFill>
                <a:latin typeface="Bookman Old Style" panose="02050604050505020204" pitchFamily="18" charset="0"/>
                <a:cs typeface="Tahoma" panose="020B0604030504040204" pitchFamily="34" charset="0"/>
              </a:rPr>
              <a:t>216</a:t>
            </a:r>
            <a:endParaRPr lang="en-US" sz="6600" b="1" dirty="0">
              <a:solidFill>
                <a:srgbClr val="00B050"/>
              </a:solidFill>
              <a:latin typeface="Bookman Old Style" panose="02050604050505020204" pitchFamily="18" charset="0"/>
              <a:cs typeface="Tahoma" panose="020B0604030504040204" pitchFamily="34" charset="0"/>
            </a:endParaRPr>
          </a:p>
        </p:txBody>
      </p:sp>
      <p:sp>
        <p:nvSpPr>
          <p:cNvPr id="73" name="Стрелка вправо 72"/>
          <p:cNvSpPr/>
          <p:nvPr/>
        </p:nvSpPr>
        <p:spPr bwMode="auto">
          <a:xfrm>
            <a:off x="5411574" y="2921648"/>
            <a:ext cx="1322969" cy="542924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altLang="ru-RU" sz="20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8885448" y="3322250"/>
            <a:ext cx="13463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участников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5857" y="2591355"/>
            <a:ext cx="807089" cy="807089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19422DA3-9082-4345-9C11-EC98448475FA}"/>
              </a:ext>
            </a:extLst>
          </p:cNvPr>
          <p:cNvSpPr txBox="1"/>
          <p:nvPr/>
        </p:nvSpPr>
        <p:spPr>
          <a:xfrm>
            <a:off x="474956" y="4617515"/>
            <a:ext cx="11412244" cy="19891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28600"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Совет по барьерам </a:t>
            </a:r>
            <a:r>
              <a:rPr lang="ru-RU" sz="1800" b="1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создан в целях</a:t>
            </a:r>
            <a:r>
              <a:rPr lang="ru-RU" sz="18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выявления и устранения административных, экономических и иных барьеров, и формирования конкурентной рыночной экономики </a:t>
            </a:r>
            <a:r>
              <a:rPr lang="ru-RU" sz="1400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(п. 1, Главы 1 Положения о Совете по барьерам)</a:t>
            </a: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indent="228600" algn="just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Рабочим органом</a:t>
            </a:r>
            <a:r>
              <a:rPr lang="ru-RU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Совета является отдел анализа Департамента, секретарем – руководитель отдела анализа </a:t>
            </a:r>
            <a:r>
              <a:rPr lang="ru-RU" sz="1400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(п. 10, 16 Главы 3 Положения)</a:t>
            </a:r>
            <a:r>
              <a:rPr lang="ru-RU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28600" algn="just">
              <a:lnSpc>
                <a:spcPct val="107000"/>
              </a:lnSpc>
              <a:spcAft>
                <a:spcPts val="800"/>
              </a:spcAft>
            </a:pPr>
            <a:endParaRPr lang="ru-RU" sz="1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878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1542099" y="226810"/>
            <a:ext cx="3814332" cy="1088205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kk-KZ" altLang="ru-RU" sz="32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Классификация барьеров</a:t>
            </a:r>
            <a:endParaRPr lang="ru-RU" altLang="ru-RU" sz="3200" b="1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6599" y="1552181"/>
          <a:ext cx="11573303" cy="4809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9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0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АДМИНИСТРАТИВНЫЕ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ЭКОНОМИЧЕСКИЕ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ИНЫЕ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Условия лицензирования</a:t>
                      </a:r>
                    </a:p>
                    <a:p>
                      <a:pPr>
                        <a:lnSpc>
                          <a:spcPct val="114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Квотирование</a:t>
                      </a:r>
                    </a:p>
                    <a:p>
                      <a:pPr>
                        <a:lnSpc>
                          <a:spcPct val="114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Ограничения ввоза-вывоза товаров</a:t>
                      </a:r>
                    </a:p>
                    <a:p>
                      <a:pPr>
                        <a:lnSpc>
                          <a:spcPct val="114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Предоставление льгот отдельным субъектам рынка</a:t>
                      </a:r>
                    </a:p>
                    <a:p>
                      <a:pPr>
                        <a:lnSpc>
                          <a:spcPct val="114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Препятствия в отведении земельных участков, предоставлении производственных и иных помещений</a:t>
                      </a:r>
                    </a:p>
                    <a:p>
                      <a:pPr>
                        <a:lnSpc>
                          <a:spcPct val="114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Условия конкурсного отбора поставщиков товара для государственных нужд</a:t>
                      </a:r>
                    </a:p>
                    <a:p>
                      <a:pPr>
                        <a:lnSpc>
                          <a:spcPct val="114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Экологические ограничения</a:t>
                      </a:r>
                    </a:p>
                    <a:p>
                      <a:pPr>
                        <a:lnSpc>
                          <a:spcPct val="114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Стандарты и предъявляемые к качеству требования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Более высокие затраты привлечения финансирования для потенциальных участников по сравнению с действующими субъектами рынка</a:t>
                      </a:r>
                    </a:p>
                    <a:p>
                      <a:pPr>
                        <a:lnSpc>
                          <a:spcPct val="114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Затраты получения доступа к необходимым ресурсам и правам интеллектуальной собственности, на получение информации</a:t>
                      </a:r>
                    </a:p>
                    <a:p>
                      <a:pPr>
                        <a:lnSpc>
                          <a:spcPct val="114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Транспортные ограничения</a:t>
                      </a:r>
                    </a:p>
                    <a:p>
                      <a:pPr>
                        <a:lnSpc>
                          <a:spcPct val="114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Отсутствие доступа потенциальных участников к ресурсам, предложение которых ограничено и которые распределены между действующими субъектами рынка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Стратегия поведения действующих субъектов рынка, направленная на создание барьеров входа на рынок</a:t>
                      </a:r>
                    </a:p>
                    <a:p>
                      <a:pPr>
                        <a:lnSpc>
                          <a:spcPct val="114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Наличие вертикально-интегрированных субъектов рынка, которое приводит к созданию барьеров входа на рынок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074" name="Picture 2" descr="C:\Users\lenovo\Desktop\157-1570956_couple-arguing-clipart-road-block-icon-png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71950" y="235923"/>
            <a:ext cx="1019672" cy="1019672"/>
          </a:xfrm>
          <a:prstGeom prst="rect">
            <a:avLst/>
          </a:prstGeom>
          <a:noFill/>
        </p:spPr>
      </p:pic>
      <p:pic>
        <p:nvPicPr>
          <p:cNvPr id="5" name="Рисунок 11">
            <a:extLst>
              <a:ext uri="{FF2B5EF4-FFF2-40B4-BE49-F238E27FC236}">
                <a16:creationId xmlns:a16="http://schemas.microsoft.com/office/drawing/2014/main" id="{9D08AFEC-5428-42C2-818A-5AFBB7260F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641" y="144504"/>
            <a:ext cx="79176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A745F8F-D44C-41DB-993D-70EE41EE9C3C}"/>
              </a:ext>
            </a:extLst>
          </p:cNvPr>
          <p:cNvSpPr/>
          <p:nvPr/>
        </p:nvSpPr>
        <p:spPr>
          <a:xfrm>
            <a:off x="11638625" y="6587232"/>
            <a:ext cx="562413" cy="27077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053" b="1" dirty="0"/>
              <a:t>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Группа 32"/>
          <p:cNvGrpSpPr/>
          <p:nvPr/>
        </p:nvGrpSpPr>
        <p:grpSpPr>
          <a:xfrm>
            <a:off x="6278409" y="1708885"/>
            <a:ext cx="2619091" cy="2729134"/>
            <a:chOff x="6018494" y="3742005"/>
            <a:chExt cx="2619091" cy="2729134"/>
          </a:xfrm>
        </p:grpSpPr>
        <p:sp>
          <p:nvSpPr>
            <p:cNvPr id="17" name="Прямоугольник 16"/>
            <p:cNvSpPr/>
            <p:nvPr/>
          </p:nvSpPr>
          <p:spPr bwMode="auto">
            <a:xfrm>
              <a:off x="6018494" y="5190979"/>
              <a:ext cx="2619091" cy="1280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kk-KZ" altLang="ru-RU" sz="2000" b="1" dirty="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ОБРАЩЕНИЯ </a:t>
              </a:r>
              <a:br>
                <a:rPr lang="kk-KZ" altLang="ru-RU" sz="2000" b="1" dirty="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</a:br>
              <a:r>
                <a:rPr lang="kk-KZ" altLang="ru-RU" sz="2000" b="1" dirty="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ФИЗ</a:t>
              </a:r>
              <a:r>
                <a:rPr lang="ru-RU" altLang="ru-RU" sz="2000" b="1" dirty="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. И ЮР. ЛИЦ, СООБЩЕНИЯ </a:t>
              </a:r>
              <a:br>
                <a:rPr lang="ru-RU" altLang="ru-RU" sz="2000" b="1" dirty="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</a:br>
              <a:r>
                <a:rPr lang="ru-RU" altLang="ru-RU" sz="2000" b="1" dirty="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СМИ</a:t>
              </a:r>
            </a:p>
          </p:txBody>
        </p:sp>
        <p:pic>
          <p:nvPicPr>
            <p:cNvPr id="1032" name="Picture 8" descr="C:\Users\lenovo\Desktop\839966_email_512x512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6527409" y="3742005"/>
              <a:ext cx="1480331" cy="1480331"/>
            </a:xfrm>
            <a:prstGeom prst="rect">
              <a:avLst/>
            </a:prstGeom>
            <a:noFill/>
          </p:spPr>
        </p:pic>
      </p:grpSp>
      <p:grpSp>
        <p:nvGrpSpPr>
          <p:cNvPr id="34" name="Группа 33"/>
          <p:cNvGrpSpPr/>
          <p:nvPr/>
        </p:nvGrpSpPr>
        <p:grpSpPr>
          <a:xfrm>
            <a:off x="9087222" y="1765200"/>
            <a:ext cx="2619091" cy="2644708"/>
            <a:chOff x="8632798" y="2574431"/>
            <a:chExt cx="2619091" cy="2644708"/>
          </a:xfrm>
        </p:grpSpPr>
        <p:sp>
          <p:nvSpPr>
            <p:cNvPr id="20" name="Прямоугольник 19"/>
            <p:cNvSpPr/>
            <p:nvPr/>
          </p:nvSpPr>
          <p:spPr bwMode="auto">
            <a:xfrm>
              <a:off x="8632798" y="2574431"/>
              <a:ext cx="2619091" cy="928424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kk-KZ" altLang="ru-RU" sz="2000" b="1" dirty="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ОНЛАЙН ЗАЯВЛЕНИЕ О БАРЬЕРЕ</a:t>
              </a:r>
              <a:endParaRPr lang="ru-RU" altLang="ru-RU" sz="2000" b="1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1033" name="Picture 9" descr="C:\Users\lenovo\Desktop\691842_button_512x512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9200272" y="3601355"/>
              <a:ext cx="1617784" cy="1617784"/>
            </a:xfrm>
            <a:prstGeom prst="rect">
              <a:avLst/>
            </a:prstGeom>
            <a:noFill/>
          </p:spPr>
        </p:pic>
      </p:grpSp>
      <p:grpSp>
        <p:nvGrpSpPr>
          <p:cNvPr id="32" name="Группа 31"/>
          <p:cNvGrpSpPr/>
          <p:nvPr/>
        </p:nvGrpSpPr>
        <p:grpSpPr>
          <a:xfrm>
            <a:off x="3225747" y="1795684"/>
            <a:ext cx="2806370" cy="2360986"/>
            <a:chOff x="2867354" y="2675248"/>
            <a:chExt cx="2806370" cy="2360986"/>
          </a:xfrm>
        </p:grpSpPr>
        <p:sp>
          <p:nvSpPr>
            <p:cNvPr id="14" name="Прямоугольник 13"/>
            <p:cNvSpPr/>
            <p:nvPr/>
          </p:nvSpPr>
          <p:spPr bwMode="auto">
            <a:xfrm>
              <a:off x="2867354" y="2675248"/>
              <a:ext cx="2806370" cy="622193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altLang="ru-RU" sz="2000" b="1" dirty="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ПРИГЛАШЕННЫЕ ЭКСПЕРТЫ</a:t>
              </a:r>
            </a:p>
          </p:txBody>
        </p:sp>
        <p:pic>
          <p:nvPicPr>
            <p:cNvPr id="1034" name="Picture 10" descr="C:\Users\lenovo\Desktop\69-690697_tech-expert-icon-clipart-png-download-business-communication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l="15633" t="6075" r="15673" b="6793"/>
            <a:stretch>
              <a:fillRect/>
            </a:stretch>
          </p:blipFill>
          <p:spPr bwMode="auto">
            <a:xfrm>
              <a:off x="3488789" y="3500044"/>
              <a:ext cx="1688121" cy="1536190"/>
            </a:xfrm>
            <a:prstGeom prst="rect">
              <a:avLst/>
            </a:prstGeom>
            <a:noFill/>
          </p:spPr>
        </p:pic>
      </p:grpSp>
      <p:pic>
        <p:nvPicPr>
          <p:cNvPr id="18" name="Рисунок 11">
            <a:extLst>
              <a:ext uri="{FF2B5EF4-FFF2-40B4-BE49-F238E27FC236}">
                <a16:creationId xmlns:a16="http://schemas.microsoft.com/office/drawing/2014/main" id="{599FEE0C-2BD2-409C-B806-65D2F44934E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641" y="144504"/>
            <a:ext cx="79176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35CD691E-AD04-44B4-AB80-2C4278DFA04D}"/>
              </a:ext>
            </a:extLst>
          </p:cNvPr>
          <p:cNvSpPr/>
          <p:nvPr/>
        </p:nvSpPr>
        <p:spPr>
          <a:xfrm>
            <a:off x="11638625" y="6587232"/>
            <a:ext cx="562413" cy="27077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053" b="1" dirty="0"/>
              <a:t>5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1AA38BED-97DD-487D-87D0-94B5519C3DB4}"/>
              </a:ext>
            </a:extLst>
          </p:cNvPr>
          <p:cNvSpPr/>
          <p:nvPr/>
        </p:nvSpPr>
        <p:spPr bwMode="auto">
          <a:xfrm>
            <a:off x="2690258" y="339046"/>
            <a:ext cx="6757035" cy="34434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3200" b="1" dirty="0">
                <a:solidFill>
                  <a:srgbClr val="1F4E7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ИСТОЧНИКИ ИНФОРМАЦИИ 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8FDA0BFB-1519-48C6-9A7B-21F3DF7A2250}"/>
              </a:ext>
            </a:extLst>
          </p:cNvPr>
          <p:cNvSpPr/>
          <p:nvPr/>
        </p:nvSpPr>
        <p:spPr bwMode="auto">
          <a:xfrm>
            <a:off x="684790" y="4049081"/>
            <a:ext cx="2307830" cy="1296585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Открытая диалоговая площадка, обмен</a:t>
            </a:r>
            <a:br>
              <a:rPr lang="ru-RU" altLang="ru-RU" sz="1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altLang="ru-RU" sz="1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мнениями, консультации,</a:t>
            </a:r>
          </a:p>
          <a:p>
            <a:pPr algn="ctr">
              <a:defRPr/>
            </a:pPr>
            <a:r>
              <a:rPr lang="kk-KZ" sz="1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консолидированное решение</a:t>
            </a:r>
            <a:endParaRPr lang="ru-RU" sz="16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E551B5E6-2A33-4B2F-9590-D6EA44779491}"/>
              </a:ext>
            </a:extLst>
          </p:cNvPr>
          <p:cNvGrpSpPr/>
          <p:nvPr/>
        </p:nvGrpSpPr>
        <p:grpSpPr>
          <a:xfrm>
            <a:off x="1035207" y="1600779"/>
            <a:ext cx="1606998" cy="1696542"/>
            <a:chOff x="3276372" y="4897763"/>
            <a:chExt cx="1087701" cy="1058906"/>
          </a:xfrm>
        </p:grpSpPr>
        <p:pic>
          <p:nvPicPr>
            <p:cNvPr id="25" name="Рисунок 24">
              <a:extLst>
                <a:ext uri="{FF2B5EF4-FFF2-40B4-BE49-F238E27FC236}">
                  <a16:creationId xmlns:a16="http://schemas.microsoft.com/office/drawing/2014/main" id="{5D48C925-752B-4FBB-97E5-E015ED4D3FD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46569" y="5635101"/>
              <a:ext cx="947306" cy="321568"/>
            </a:xfrm>
            <a:prstGeom prst="rect">
              <a:avLst/>
            </a:prstGeom>
          </p:spPr>
        </p:pic>
        <p:pic>
          <p:nvPicPr>
            <p:cNvPr id="38" name="Рисунок 37">
              <a:extLst>
                <a:ext uri="{FF2B5EF4-FFF2-40B4-BE49-F238E27FC236}">
                  <a16:creationId xmlns:a16="http://schemas.microsoft.com/office/drawing/2014/main" id="{65C18C9E-B8D1-4209-AD02-4B8E83CE2B0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276372" y="4897763"/>
              <a:ext cx="1087701" cy="803477"/>
            </a:xfrm>
            <a:prstGeom prst="rect">
              <a:avLst/>
            </a:prstGeom>
          </p:spPr>
        </p:pic>
        <p:grpSp>
          <p:nvGrpSpPr>
            <p:cNvPr id="39" name="Группа 38">
              <a:extLst>
                <a:ext uri="{FF2B5EF4-FFF2-40B4-BE49-F238E27FC236}">
                  <a16:creationId xmlns:a16="http://schemas.microsoft.com/office/drawing/2014/main" id="{C9388380-A28D-439F-B970-0F0B358D299A}"/>
                </a:ext>
              </a:extLst>
            </p:cNvPr>
            <p:cNvGrpSpPr/>
            <p:nvPr/>
          </p:nvGrpSpPr>
          <p:grpSpPr>
            <a:xfrm>
              <a:off x="3346569" y="5105754"/>
              <a:ext cx="853775" cy="350052"/>
              <a:chOff x="1843925" y="3318024"/>
              <a:chExt cx="853775" cy="350052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E2D20B93-BDA9-4851-9897-4500E8E38775}"/>
                  </a:ext>
                </a:extLst>
              </p:cNvPr>
              <p:cNvSpPr txBox="1"/>
              <p:nvPr/>
            </p:nvSpPr>
            <p:spPr>
              <a:xfrm>
                <a:off x="2129726" y="3418345"/>
                <a:ext cx="567974" cy="2497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>
                    <a:solidFill>
                      <a:srgbClr val="FF0000"/>
                    </a:solidFill>
                  </a:rPr>
                  <a:t>SPACE</a:t>
                </a:r>
                <a:endParaRPr lang="ru-RU" sz="2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F7646AEE-5A94-4C9C-96E5-41F7ADB71572}"/>
                  </a:ext>
                </a:extLst>
              </p:cNvPr>
              <p:cNvSpPr txBox="1"/>
              <p:nvPr/>
            </p:nvSpPr>
            <p:spPr>
              <a:xfrm>
                <a:off x="1843925" y="3318024"/>
                <a:ext cx="453069" cy="233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>
                    <a:solidFill>
                      <a:srgbClr val="1F4E79"/>
                    </a:solidFill>
                  </a:rPr>
                  <a:t>open</a:t>
                </a:r>
                <a:endParaRPr lang="ru-RU" sz="1200" b="1" dirty="0">
                  <a:solidFill>
                    <a:srgbClr val="1F4E79"/>
                  </a:solidFill>
                </a:endParaRPr>
              </a:p>
            </p:txBody>
          </p:sp>
        </p:grpSp>
      </p:grp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91CFDC96-ADFA-4780-8143-F8DAA58B48AF}"/>
              </a:ext>
            </a:extLst>
          </p:cNvPr>
          <p:cNvSpPr/>
          <p:nvPr/>
        </p:nvSpPr>
        <p:spPr bwMode="auto">
          <a:xfrm>
            <a:off x="441260" y="3333600"/>
            <a:ext cx="2806370" cy="923737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ru-RU" sz="2000" b="1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OPEN SPACE</a:t>
            </a:r>
            <a:endParaRPr lang="ru-RU" altLang="ru-RU" sz="2000" b="1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1461054" y="220091"/>
            <a:ext cx="3814332" cy="1088205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kk-KZ" altLang="ru-RU" sz="32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заявления</a:t>
            </a:r>
            <a:endParaRPr lang="ru-RU" altLang="ru-RU" sz="3200" b="1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52" name="Picture 4" descr="C:\Users\lenovo\Desktop\TARGETS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8274"/>
          <a:stretch>
            <a:fillRect/>
          </a:stretch>
        </p:blipFill>
        <p:spPr bwMode="auto">
          <a:xfrm>
            <a:off x="309490" y="225083"/>
            <a:ext cx="1195754" cy="1186157"/>
          </a:xfrm>
          <a:prstGeom prst="rect">
            <a:avLst/>
          </a:prstGeom>
          <a:noFill/>
        </p:spPr>
      </p:pic>
      <p:graphicFrame>
        <p:nvGraphicFramePr>
          <p:cNvPr id="29" name="Таблица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518850"/>
              </p:ext>
            </p:extLst>
          </p:nvPr>
        </p:nvGraphicFramePr>
        <p:xfrm>
          <a:off x="257907" y="1471715"/>
          <a:ext cx="11676185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7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1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7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9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79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24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altLang="ru-RU" sz="1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Данные </a:t>
                      </a:r>
                    </a:p>
                    <a:p>
                      <a:pPr algn="ctr">
                        <a:defRPr/>
                      </a:pPr>
                      <a:r>
                        <a:rPr lang="ru-RU" altLang="ru-RU" sz="1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Заявителя</a:t>
                      </a:r>
                    </a:p>
                    <a:p>
                      <a:pPr algn="ctr">
                        <a:defRPr/>
                      </a:pPr>
                      <a:r>
                        <a:rPr lang="kk-KZ" altLang="ru-RU" sz="1600" b="0" i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(ФИО, БИН)</a:t>
                      </a:r>
                      <a:endParaRPr lang="ru-RU" altLang="ru-RU" sz="1600" b="0" i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altLang="ru-RU" sz="1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БАРЬЕРЫ входа </a:t>
                      </a:r>
                      <a:br>
                        <a:rPr lang="kk-KZ" altLang="ru-RU" sz="1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kk-KZ" altLang="ru-RU" sz="1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на рынок </a:t>
                      </a:r>
                      <a:r>
                        <a:rPr lang="ru-RU" altLang="ru-RU" sz="1400" b="0" i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(признаки)</a:t>
                      </a:r>
                      <a:endParaRPr lang="ru-RU" altLang="ru-RU" sz="1600" b="0" i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Место</a:t>
                      </a:r>
                      <a:r>
                        <a:rPr lang="ru-RU" altLang="ru-RU" sz="1800" b="1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совершения </a:t>
                      </a:r>
                      <a:br>
                        <a:rPr lang="ru-RU" altLang="ru-RU" sz="1800" b="1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altLang="ru-RU" sz="1400" b="0" i="1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(гео</a:t>
                      </a:r>
                      <a:r>
                        <a:rPr lang="ru-RU" altLang="ru-RU" sz="1400" b="0" i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графические</a:t>
                      </a:r>
                      <a:r>
                        <a:rPr lang="ru-RU" altLang="ru-RU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altLang="ru-RU" sz="1400" b="0" i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границы,</a:t>
                      </a:r>
                      <a:r>
                        <a:rPr lang="ru-RU" altLang="ru-RU" sz="1400" b="1" i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altLang="ru-RU" sz="1400" b="0" i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регион)</a:t>
                      </a:r>
                      <a:endParaRPr lang="ru-RU" altLang="ru-RU" sz="1800" b="0" i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Область применения </a:t>
                      </a:r>
                      <a:r>
                        <a:rPr lang="ru-RU" altLang="ru-RU" sz="1400" b="0" i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(отрасль, товарный рынок)</a:t>
                      </a:r>
                      <a:endParaRPr lang="ru-RU" altLang="ru-RU" sz="1800" b="0" i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Предлагаемое РЕШЕНИЕ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Влияние барьера на конкуренцию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Рисунок 11">
            <a:extLst>
              <a:ext uri="{FF2B5EF4-FFF2-40B4-BE49-F238E27FC236}">
                <a16:creationId xmlns:a16="http://schemas.microsoft.com/office/drawing/2014/main" id="{E3FEA82D-08EC-4A8B-A01E-575253D220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641" y="144504"/>
            <a:ext cx="79176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F4C4099-B0F6-4282-B1ED-46786A704908}"/>
              </a:ext>
            </a:extLst>
          </p:cNvPr>
          <p:cNvSpPr/>
          <p:nvPr/>
        </p:nvSpPr>
        <p:spPr>
          <a:xfrm>
            <a:off x="11638625" y="6587232"/>
            <a:ext cx="562413" cy="27077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053" b="1" dirty="0"/>
              <a:t>6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B952F69-39AC-4BE4-BB8D-0F75D5444DD2}"/>
              </a:ext>
            </a:extLst>
          </p:cNvPr>
          <p:cNvSpPr/>
          <p:nvPr/>
        </p:nvSpPr>
        <p:spPr bwMode="auto">
          <a:xfrm>
            <a:off x="1461054" y="4100836"/>
            <a:ext cx="3814332" cy="1088205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kk-KZ" altLang="ru-RU" sz="32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Карта барьеров</a:t>
            </a:r>
            <a:endParaRPr lang="ru-RU" altLang="ru-RU" sz="3200" b="1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Picture 2" descr="C:\Users\lenovo\Desktop\157-1570956_couple-arguing-clipart-road-block-icon-png.png">
            <a:extLst>
              <a:ext uri="{FF2B5EF4-FFF2-40B4-BE49-F238E27FC236}">
                <a16:creationId xmlns:a16="http://schemas.microsoft.com/office/drawing/2014/main" id="{DDFCD740-F191-4DCD-AF54-7B504B7F11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09490" y="4046481"/>
            <a:ext cx="1019672" cy="1019672"/>
          </a:xfrm>
          <a:prstGeom prst="rect">
            <a:avLst/>
          </a:prstGeom>
          <a:noFill/>
        </p:spPr>
      </p:pic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25128987-6E9E-4EE9-852B-67558732BE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80604"/>
              </p:ext>
            </p:extLst>
          </p:nvPr>
        </p:nvGraphicFramePr>
        <p:xfrm>
          <a:off x="79834" y="5156065"/>
          <a:ext cx="11986572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0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28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37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07643">
                  <a:extLst>
                    <a:ext uri="{9D8B030D-6E8A-4147-A177-3AD203B41FA5}">
                      <a16:colId xmlns:a16="http://schemas.microsoft.com/office/drawing/2014/main" val="1029747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altLang="ru-RU" sz="1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Описание барьера, проблемного вопроса</a:t>
                      </a:r>
                      <a:endParaRPr lang="ru-RU" altLang="ru-RU" sz="1800" b="0" i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Дата, место проведения</a:t>
                      </a:r>
                      <a:endParaRPr lang="ru-RU" altLang="ru-RU" sz="1800" b="0" i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indent="0" algn="ctr" defTabSz="9144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800" b="1" i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i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Предложения по устранению барьера</a:t>
                      </a:r>
                      <a:endParaRPr lang="ru-RU" altLang="ru-RU" sz="1800" b="1" i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Ответственные лица</a:t>
                      </a:r>
                    </a:p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Форма завершения</a:t>
                      </a:r>
                    </a:p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Срок исполнения</a:t>
                      </a:r>
                    </a:p>
                  </a:txBody>
                  <a:tcPr>
                    <a:solidFill>
                      <a:schemeClr val="accent1"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Стрелка вправо 80">
            <a:extLst>
              <a:ext uri="{FF2B5EF4-FFF2-40B4-BE49-F238E27FC236}">
                <a16:creationId xmlns:a16="http://schemas.microsoft.com/office/drawing/2014/main" id="{66DFDE16-8C02-4B34-92C9-95C65641E1B0}"/>
              </a:ext>
            </a:extLst>
          </p:cNvPr>
          <p:cNvSpPr/>
          <p:nvPr/>
        </p:nvSpPr>
        <p:spPr bwMode="auto">
          <a:xfrm rot="5400000">
            <a:off x="5480358" y="3698829"/>
            <a:ext cx="965317" cy="1375261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altLang="ru-RU" sz="2000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6DDF3ADC-2D27-41AD-AF87-99A3233D9F7D}"/>
              </a:ext>
            </a:extLst>
          </p:cNvPr>
          <p:cNvSpPr/>
          <p:nvPr/>
        </p:nvSpPr>
        <p:spPr bwMode="auto">
          <a:xfrm>
            <a:off x="1505244" y="3209613"/>
            <a:ext cx="9548836" cy="622193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2000" b="1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ПОСЛЕ </a:t>
            </a:r>
            <a:r>
              <a:rPr lang="ru-RU" altLang="ru-RU" sz="20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ДЕТАЛЬНОЙ ПРОРАБОТКИ </a:t>
            </a:r>
            <a:r>
              <a:rPr lang="ru-RU" altLang="ru-RU" sz="2000" b="1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И ВЫНЕСЕНИЯ НА ЗАСЕДАНИЯ СОВЕТА ПО СОГЛАСОВАНИЮ С АЗРК </a:t>
            </a:r>
            <a:r>
              <a:rPr lang="ru-RU" altLang="ru-RU" sz="20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ВКЛЮЧЕНИЕ В КАРТУ БАРЬЕРОВ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1">
            <a:extLst>
              <a:ext uri="{FF2B5EF4-FFF2-40B4-BE49-F238E27FC236}">
                <a16:creationId xmlns:a16="http://schemas.microsoft.com/office/drawing/2014/main" id="{7F9F253A-B85D-47BC-9AF9-F4976DA879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906" y="120153"/>
            <a:ext cx="75625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E060497-F337-4B7C-A337-7DEA9A9E883C}"/>
              </a:ext>
            </a:extLst>
          </p:cNvPr>
          <p:cNvSpPr/>
          <p:nvPr/>
        </p:nvSpPr>
        <p:spPr>
          <a:xfrm>
            <a:off x="11638625" y="6587232"/>
            <a:ext cx="562413" cy="27077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053" b="1" dirty="0"/>
              <a:t>7</a:t>
            </a:r>
          </a:p>
        </p:txBody>
      </p:sp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id="{D2070873-3FA2-49AD-B8A8-21ABE73766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2750264"/>
              </p:ext>
            </p:extLst>
          </p:nvPr>
        </p:nvGraphicFramePr>
        <p:xfrm>
          <a:off x="367383" y="1089156"/>
          <a:ext cx="11457233" cy="1285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74EF949-C418-490A-8D83-10A1C9DA91F9}"/>
              </a:ext>
            </a:extLst>
          </p:cNvPr>
          <p:cNvSpPr/>
          <p:nvPr/>
        </p:nvSpPr>
        <p:spPr bwMode="auto">
          <a:xfrm>
            <a:off x="1256719" y="174293"/>
            <a:ext cx="9295309" cy="62514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2800" b="1" dirty="0">
                <a:solidFill>
                  <a:srgbClr val="1F4E7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ПРОРАБОТКА МЕР ПО УСТРАНЕНИЮ БАРЬЕРОВ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7F87A15-5533-4850-ACEC-A338BD683052}"/>
              </a:ext>
            </a:extLst>
          </p:cNvPr>
          <p:cNvSpPr txBox="1"/>
          <p:nvPr/>
        </p:nvSpPr>
        <p:spPr>
          <a:xfrm>
            <a:off x="479394" y="2393378"/>
            <a:ext cx="11159231" cy="4231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26695" algn="just">
              <a:spcAft>
                <a:spcPts val="300"/>
              </a:spcAft>
            </a:pP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</a:t>
            </a:r>
            <a:r>
              <a:rPr lang="ru-RU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НИЦИАТОР ЗАЯВЛЕНИЯ</a:t>
            </a:r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должен:</a:t>
            </a:r>
          </a:p>
          <a:p>
            <a:pPr indent="226695" algn="just">
              <a:spcAft>
                <a:spcPts val="300"/>
              </a:spcAft>
            </a:pPr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согласовать с рабочим органом </a:t>
            </a:r>
            <a:r>
              <a:rPr lang="ru-RU" sz="1600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(в т.ч. с АЗРК) </a:t>
            </a:r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предмет соответствия деятельности Совета;</a:t>
            </a:r>
          </a:p>
          <a:p>
            <a:pPr indent="226695" algn="just">
              <a:spcAft>
                <a:spcPts val="300"/>
              </a:spcAft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до вынесения на заседания </a:t>
            </a:r>
            <a:r>
              <a:rPr lang="ru-RU" b="1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тщательно проработать</a:t>
            </a:r>
            <a:r>
              <a:rPr lang="ru-RU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указанные в заявлении барьеры;</a:t>
            </a:r>
          </a:p>
          <a:p>
            <a:pPr indent="226695" algn="just">
              <a:spcBef>
                <a:spcPts val="1800"/>
              </a:spcBef>
              <a:spcAft>
                <a:spcPts val="300"/>
              </a:spcAft>
            </a:pP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</a:t>
            </a:r>
            <a:r>
              <a:rPr lang="ru-RU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РОРАБОТКА БАРЬЕРА </a:t>
            </a:r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заключается в:</a:t>
            </a:r>
          </a:p>
          <a:p>
            <a:pPr indent="226695" algn="just">
              <a:spcAft>
                <a:spcPts val="300"/>
              </a:spcAft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детальном</a:t>
            </a:r>
            <a:r>
              <a:rPr lang="ru-RU" b="1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изучении вопроса </a:t>
            </a:r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заинтересованными сторонами </a:t>
            </a:r>
            <a:r>
              <a:rPr lang="ru-RU" sz="1600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(государственные органы, субъекты  </a:t>
            </a:r>
          </a:p>
          <a:p>
            <a:pPr indent="226695" algn="just">
              <a:spcAft>
                <a:spcPts val="300"/>
              </a:spcAft>
            </a:pPr>
            <a:r>
              <a:rPr lang="ru-RU" sz="1600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бизнесы и др.)</a:t>
            </a:r>
            <a:r>
              <a:rPr lang="ru-RU" sz="16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indent="226695" algn="just">
              <a:spcAft>
                <a:spcPts val="300"/>
              </a:spcAft>
            </a:pPr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подготовке </a:t>
            </a:r>
            <a:r>
              <a:rPr lang="ru-RU" b="1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справочных или презентационных </a:t>
            </a:r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материалов</a:t>
            </a:r>
            <a:r>
              <a:rPr lang="ru-RU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подробным описанием </a:t>
            </a:r>
          </a:p>
          <a:p>
            <a:pPr indent="226695" algn="just">
              <a:spcAft>
                <a:spcPts val="300"/>
              </a:spcAft>
            </a:pPr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проблемы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indent="226695" algn="just"/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выработке конкретных </a:t>
            </a:r>
            <a:r>
              <a:rPr lang="ru-RU" b="1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путей решения </a:t>
            </a:r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проблемы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 </a:t>
            </a:r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ссылками на законодательные акты</a:t>
            </a:r>
            <a:r>
              <a:rPr lang="ru-RU" b="1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(НПА).</a:t>
            </a:r>
            <a:endParaRPr lang="ru-RU" i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26695" algn="just">
              <a:spcBef>
                <a:spcPts val="1800"/>
              </a:spcBef>
              <a:spcAft>
                <a:spcPts val="300"/>
              </a:spcAft>
            </a:pPr>
            <a:r>
              <a:rPr lang="ru-RU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РАБОЧИЙ ОРГАН </a:t>
            </a: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необходимости будет </a:t>
            </a:r>
            <a:r>
              <a:rPr lang="ru-RU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оказывать содействие:</a:t>
            </a:r>
            <a:endParaRPr lang="ru-RU" sz="1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26695" algn="just">
              <a:spcAft>
                <a:spcPts val="300"/>
              </a:spcAft>
            </a:pP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ru-RU" sz="1800" b="1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организация встреч </a:t>
            </a: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представителями государственных органов и субъектов бизнеса;</a:t>
            </a:r>
          </a:p>
          <a:p>
            <a:pPr indent="226695" algn="just">
              <a:spcAft>
                <a:spcPts val="300"/>
              </a:spcAft>
            </a:pP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направление необходимых </a:t>
            </a:r>
            <a:r>
              <a:rPr lang="ru-RU" sz="1800" b="1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запросов и писем </a:t>
            </a: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государственные органы и др. </a:t>
            </a:r>
            <a:endParaRPr lang="ru-RU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209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E14839D-3F51-4C57-8B38-0FDD64D844D2}"/>
              </a:ext>
            </a:extLst>
          </p:cNvPr>
          <p:cNvSpPr/>
          <p:nvPr/>
        </p:nvSpPr>
        <p:spPr>
          <a:xfrm>
            <a:off x="1278202" y="2708985"/>
            <a:ext cx="96355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СОВЕРШЕНСТВОВАНИЕ ДЕЯТЕЛЬНОСТИ СОВЕТА ПО БАРЬЕРАМ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1AFF7E82-39F8-4311-BB2E-881539298266}"/>
              </a:ext>
            </a:extLst>
          </p:cNvPr>
          <p:cNvCxnSpPr>
            <a:cxnSpLocks/>
          </p:cNvCxnSpPr>
          <p:nvPr/>
        </p:nvCxnSpPr>
        <p:spPr>
          <a:xfrm>
            <a:off x="1319435" y="4099790"/>
            <a:ext cx="9553129" cy="0"/>
          </a:xfrm>
          <a:prstGeom prst="line">
            <a:avLst/>
          </a:prstGeom>
          <a:ln w="3810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11826B37-5E91-49FE-886B-3B0B79F7CF3C}"/>
              </a:ext>
            </a:extLst>
          </p:cNvPr>
          <p:cNvCxnSpPr>
            <a:cxnSpLocks/>
          </p:cNvCxnSpPr>
          <p:nvPr/>
        </p:nvCxnSpPr>
        <p:spPr>
          <a:xfrm>
            <a:off x="1319435" y="2395398"/>
            <a:ext cx="9553129" cy="0"/>
          </a:xfrm>
          <a:prstGeom prst="line">
            <a:avLst/>
          </a:prstGeom>
          <a:ln w="3810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9F05D2D-F20C-4D79-AC4D-F160960F1880}"/>
              </a:ext>
            </a:extLst>
          </p:cNvPr>
          <p:cNvSpPr/>
          <p:nvPr/>
        </p:nvSpPr>
        <p:spPr>
          <a:xfrm>
            <a:off x="11638625" y="6587232"/>
            <a:ext cx="562413" cy="27077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053" b="1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941113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ABA2611-22DD-4071-A89F-968D36869A4F}"/>
              </a:ext>
            </a:extLst>
          </p:cNvPr>
          <p:cNvSpPr/>
          <p:nvPr/>
        </p:nvSpPr>
        <p:spPr bwMode="auto">
          <a:xfrm>
            <a:off x="107839" y="45353"/>
            <a:ext cx="11051573" cy="88302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2800" b="1" dirty="0">
                <a:solidFill>
                  <a:srgbClr val="1F4E7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ОБЯЗАННОСТИ ЧЛЕНОВ СОВЕТА ПО БАРЬЕРАМ</a:t>
            </a:r>
          </a:p>
        </p:txBody>
      </p:sp>
      <p:pic>
        <p:nvPicPr>
          <p:cNvPr id="5" name="Рисунок 11">
            <a:extLst>
              <a:ext uri="{FF2B5EF4-FFF2-40B4-BE49-F238E27FC236}">
                <a16:creationId xmlns:a16="http://schemas.microsoft.com/office/drawing/2014/main" id="{BD1FF234-041D-4FDF-B17A-4A64ADC138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906" y="120153"/>
            <a:ext cx="75625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FD58029-8A54-4DFC-AF11-57D365F6137A}"/>
              </a:ext>
            </a:extLst>
          </p:cNvPr>
          <p:cNvSpPr/>
          <p:nvPr/>
        </p:nvSpPr>
        <p:spPr>
          <a:xfrm>
            <a:off x="11638625" y="6587232"/>
            <a:ext cx="562413" cy="27077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053" b="1" dirty="0"/>
              <a:t>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FE0EC2-D73D-47FE-90B8-44EACC7F8019}"/>
              </a:ext>
            </a:extLst>
          </p:cNvPr>
          <p:cNvSpPr txBox="1"/>
          <p:nvPr/>
        </p:nvSpPr>
        <p:spPr>
          <a:xfrm>
            <a:off x="475859" y="928377"/>
            <a:ext cx="11051573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26695" algn="just">
              <a:spcAft>
                <a:spcPts val="600"/>
              </a:spcAft>
            </a:pP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ЧЛЕНЫ СОВЕТА ПО БАРЬЕРАМ обязаны</a:t>
            </a:r>
            <a:r>
              <a:rPr lang="ru-RU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indent="226695" algn="just">
              <a:spcAft>
                <a:spcPts val="600"/>
              </a:spcAft>
            </a:pPr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ru-RU" b="1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выступать с докладом </a:t>
            </a:r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заседаниях Совета по барьерам не реже двух раз в год </a:t>
            </a:r>
            <a:r>
              <a:rPr lang="ru-RU" sz="1400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1400" i="1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пп</a:t>
            </a:r>
            <a:r>
              <a:rPr lang="ru-RU" sz="1400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2) п. 3, Главы 3 Положения о Совете)</a:t>
            </a:r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indent="226695" algn="just">
              <a:spcAft>
                <a:spcPts val="300"/>
              </a:spcAft>
            </a:pPr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проводить работу </a:t>
            </a:r>
            <a:r>
              <a:rPr lang="ru-RU" b="1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выявлению барьеров </a:t>
            </a:r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входа на товарные рынки и направлять в Рабочий орган </a:t>
            </a:r>
            <a:r>
              <a:rPr lang="ru-RU" b="1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менее двух </a:t>
            </a:r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вопросов/барьеров </a:t>
            </a:r>
            <a:r>
              <a:rPr lang="ru-RU" b="1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квартал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indent="226695" algn="just">
              <a:spcBef>
                <a:spcPts val="600"/>
              </a:spcBef>
              <a:spcAft>
                <a:spcPts val="300"/>
              </a:spcAft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обеспечить </a:t>
            </a:r>
            <a:r>
              <a:rPr lang="ru-RU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итогам года не менее 50%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реализации или </a:t>
            </a:r>
            <a:r>
              <a:rPr lang="ru-RU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устранении предложенных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ими барьеров/проблемных вопросов;  </a:t>
            </a:r>
          </a:p>
          <a:p>
            <a:pPr indent="226695" algn="just">
              <a:spcBef>
                <a:spcPts val="600"/>
              </a:spcBef>
              <a:spcAft>
                <a:spcPts val="300"/>
              </a:spcAft>
            </a:pPr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посещать заседания Совета по барьерам: минимум </a:t>
            </a:r>
            <a:r>
              <a:rPr lang="ru-RU" b="1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80% посещений </a:t>
            </a:r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полугодие; </a:t>
            </a:r>
          </a:p>
          <a:p>
            <a:pPr indent="226695" algn="just">
              <a:spcBef>
                <a:spcPts val="600"/>
              </a:spcBef>
              <a:spcAft>
                <a:spcPts val="300"/>
              </a:spcAft>
            </a:pPr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выступать не менее </a:t>
            </a:r>
            <a:r>
              <a:rPr lang="ru-RU" b="1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двух раз в год </a:t>
            </a:r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публичных площадках </a:t>
            </a:r>
            <a:r>
              <a:rPr lang="ru-RU" sz="1600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(крупные совещания, СМИ, прямой эфир в соц. сетях, круглые столы и др.) </a:t>
            </a:r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деятельности Совета по барьерам; </a:t>
            </a:r>
          </a:p>
          <a:p>
            <a:pPr indent="226695" algn="just">
              <a:spcBef>
                <a:spcPts val="600"/>
              </a:spcBef>
              <a:spcAft>
                <a:spcPts val="300"/>
              </a:spcAft>
            </a:pPr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делать</a:t>
            </a:r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публикации в социальных сетях </a:t>
            </a:r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деятельности Совета по барьерам </a:t>
            </a:r>
            <a:r>
              <a:rPr lang="ru-RU" b="1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менее одного раза в квартал</a:t>
            </a:r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34E79C-E977-4C64-9451-46C821092B43}"/>
              </a:ext>
            </a:extLst>
          </p:cNvPr>
          <p:cNvSpPr txBox="1"/>
          <p:nvPr/>
        </p:nvSpPr>
        <p:spPr>
          <a:xfrm>
            <a:off x="475859" y="5056998"/>
            <a:ext cx="11051573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26695" algn="just">
              <a:spcAft>
                <a:spcPts val="600"/>
              </a:spcAft>
            </a:pP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ЧЛЕНЫ СОВЕТА ПО БАРЬЕРАМ</a:t>
            </a:r>
            <a:r>
              <a:rPr lang="ru-RU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indent="226695" algn="just">
              <a:spcAft>
                <a:spcPts val="600"/>
              </a:spcAft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</a:t>
            </a:r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огут быть </a:t>
            </a:r>
            <a:r>
              <a:rPr lang="ru-RU" b="1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досрочно исключены </a:t>
            </a:r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 его состава в случае </a:t>
            </a:r>
            <a:r>
              <a:rPr lang="ru-RU" b="1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неявки</a:t>
            </a:r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на заседания Совета по барьерам </a:t>
            </a:r>
            <a:r>
              <a:rPr lang="ru-RU" b="1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боле двух раз подряд </a:t>
            </a:r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отсутствия</a:t>
            </a:r>
            <a:r>
              <a:rPr lang="ru-RU" b="1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выступлений </a:t>
            </a:r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заседаниях </a:t>
            </a:r>
            <a:r>
              <a:rPr lang="ru-RU" sz="1400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(п. 15, Главы 3 Положения о Совете)</a:t>
            </a:r>
            <a:r>
              <a:rPr lang="ru-RU" sz="1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78659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743</Words>
  <Application>Microsoft Office PowerPoint</Application>
  <PresentationFormat>Широкоэкранный</PresentationFormat>
  <Paragraphs>107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Bookman Old Style</vt:lpstr>
      <vt:lpstr>Calibri</vt:lpstr>
      <vt:lpstr>Calibri Light</vt:lpstr>
      <vt:lpstr>Tahoma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... ...</dc:creator>
  <cp:lastModifiedBy>... ...</cp:lastModifiedBy>
  <cp:revision>31</cp:revision>
  <dcterms:created xsi:type="dcterms:W3CDTF">2020-12-23T08:37:58Z</dcterms:created>
  <dcterms:modified xsi:type="dcterms:W3CDTF">2020-12-23T10:46:51Z</dcterms:modified>
</cp:coreProperties>
</file>